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7" r:id="rId6"/>
    <p:sldId id="261" r:id="rId7"/>
    <p:sldId id="264" r:id="rId8"/>
    <p:sldId id="263" r:id="rId9"/>
    <p:sldId id="262" r:id="rId10"/>
    <p:sldId id="266" r:id="rId11"/>
    <p:sldId id="265" r:id="rId12"/>
    <p:sldId id="267" r:id="rId13"/>
    <p:sldId id="269" r:id="rId14"/>
    <p:sldId id="268" r:id="rId15"/>
    <p:sldId id="256" r:id="rId16"/>
    <p:sldId id="270" r:id="rId17"/>
    <p:sldId id="260" r:id="rId18"/>
    <p:sldId id="25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69D7E-1685-4E4A-8096-C00F4DC5A5C2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9C62-19FD-4A2B-8FE2-8DE203326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420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69D7E-1685-4E4A-8096-C00F4DC5A5C2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9C62-19FD-4A2B-8FE2-8DE203326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477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69D7E-1685-4E4A-8096-C00F4DC5A5C2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9C62-19FD-4A2B-8FE2-8DE203326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729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69D7E-1685-4E4A-8096-C00F4DC5A5C2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9C62-19FD-4A2B-8FE2-8DE203326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311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69D7E-1685-4E4A-8096-C00F4DC5A5C2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9C62-19FD-4A2B-8FE2-8DE203326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218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69D7E-1685-4E4A-8096-C00F4DC5A5C2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9C62-19FD-4A2B-8FE2-8DE203326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78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69D7E-1685-4E4A-8096-C00F4DC5A5C2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9C62-19FD-4A2B-8FE2-8DE203326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042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69D7E-1685-4E4A-8096-C00F4DC5A5C2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9C62-19FD-4A2B-8FE2-8DE203326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108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69D7E-1685-4E4A-8096-C00F4DC5A5C2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9C62-19FD-4A2B-8FE2-8DE203326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53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69D7E-1685-4E4A-8096-C00F4DC5A5C2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9C62-19FD-4A2B-8FE2-8DE203326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775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69D7E-1685-4E4A-8096-C00F4DC5A5C2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9C62-19FD-4A2B-8FE2-8DE203326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59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69D7E-1685-4E4A-8096-C00F4DC5A5C2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89C62-19FD-4A2B-8FE2-8DE203326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784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image" Target="../media/image25.jpeg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24.wmf"/><Relationship Id="rId5" Type="http://schemas.openxmlformats.org/officeDocument/2006/relationships/image" Target="../media/image21.wmf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4.bin"/><Relationship Id="rId9" Type="http://schemas.openxmlformats.org/officeDocument/2006/relationships/image" Target="../media/image2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31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0.wmf"/><Relationship Id="rId18" Type="http://schemas.openxmlformats.org/officeDocument/2006/relationships/oleObject" Target="../embeddings/oleObject15.bin"/><Relationship Id="rId3" Type="http://schemas.openxmlformats.org/officeDocument/2006/relationships/oleObject" Target="../embeddings/oleObject6.bin"/><Relationship Id="rId21" Type="http://schemas.openxmlformats.org/officeDocument/2006/relationships/image" Target="../media/image13.wmf"/><Relationship Id="rId7" Type="http://schemas.openxmlformats.org/officeDocument/2006/relationships/oleObject" Target="../embeddings/oleObject8.bin"/><Relationship Id="rId12" Type="http://schemas.openxmlformats.org/officeDocument/2006/relationships/oleObject" Target="../embeddings/oleObject11.bin"/><Relationship Id="rId1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.bin"/><Relationship Id="rId20" Type="http://schemas.openxmlformats.org/officeDocument/2006/relationships/oleObject" Target="../embeddings/oleObject16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5" Type="http://schemas.openxmlformats.org/officeDocument/2006/relationships/image" Target="../media/image11.wmf"/><Relationship Id="rId10" Type="http://schemas.openxmlformats.org/officeDocument/2006/relationships/image" Target="../media/image9.wmf"/><Relationship Id="rId19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9.bin"/><Relationship Id="rId14" Type="http://schemas.openxmlformats.org/officeDocument/2006/relationships/oleObject" Target="../embeddings/oleObject12.bin"/><Relationship Id="rId22" Type="http://schemas.openxmlformats.org/officeDocument/2006/relationships/oleObject" Target="../embeddings/oleObject17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2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2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23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838200"/>
            <a:ext cx="91328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Defn:</a:t>
            </a:r>
            <a:r>
              <a:rPr lang="en-US" sz="2800"/>
              <a:t>  A relation is a set of ordered pairs.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905000" y="1524000"/>
          <a:ext cx="5002213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Equation" r:id="rId3" imgW="2082800" imgH="215900" progId="Equation.3">
                  <p:embed/>
                </p:oleObj>
              </mc:Choice>
              <mc:Fallback>
                <p:oleObj name="Equation" r:id="rId3" imgW="2082800" imgH="215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524000"/>
                        <a:ext cx="5002213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371600" y="4529138"/>
          <a:ext cx="1735138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Equation" r:id="rId5" imgW="685502" imgH="215806" progId="Equation.3">
                  <p:embed/>
                </p:oleObj>
              </mc:Choice>
              <mc:Fallback>
                <p:oleObj name="Equation" r:id="rId5" imgW="685502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529138"/>
                        <a:ext cx="1735138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478213" y="3081338"/>
          <a:ext cx="1128712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Equation" r:id="rId7" imgW="469696" imgH="215806" progId="Equation.3">
                  <p:embed/>
                </p:oleObj>
              </mc:Choice>
              <mc:Fallback>
                <p:oleObj name="Equation" r:id="rId7" imgW="469696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8213" y="3081338"/>
                        <a:ext cx="1128712" cy="519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113088" y="4529138"/>
          <a:ext cx="2284412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Equation" r:id="rId9" imgW="952087" imgH="215806" progId="Equation.3">
                  <p:embed/>
                </p:oleObj>
              </mc:Choice>
              <mc:Fallback>
                <p:oleObj name="Equation" r:id="rId9" imgW="952087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3088" y="4529138"/>
                        <a:ext cx="2284412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0" y="2395538"/>
            <a:ext cx="9144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dirty="0">
                <a:solidFill>
                  <a:srgbClr val="FF0000"/>
                </a:solidFill>
                <a:cs typeface="Times New Roman" pitchFamily="18" charset="0"/>
              </a:rPr>
              <a:t>Domain:</a:t>
            </a:r>
            <a:r>
              <a:rPr lang="en-US" sz="2800" dirty="0">
                <a:cs typeface="Times New Roman" pitchFamily="18" charset="0"/>
              </a:rPr>
              <a:t> The x values of the ordered pair.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1447800" y="3081338"/>
          <a:ext cx="1927225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Equation" r:id="rId11" imgW="761669" imgH="215806" progId="Equation.3">
                  <p:embed/>
                </p:oleObj>
              </mc:Choice>
              <mc:Fallback>
                <p:oleObj name="Equation" r:id="rId11" imgW="761669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081338"/>
                        <a:ext cx="1927225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0" y="3843338"/>
            <a:ext cx="9144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dirty="0">
                <a:solidFill>
                  <a:srgbClr val="FF0000"/>
                </a:solidFill>
                <a:cs typeface="Times New Roman" pitchFamily="18" charset="0"/>
              </a:rPr>
              <a:t>Range:</a:t>
            </a:r>
            <a:r>
              <a:rPr lang="en-US" sz="2800" dirty="0">
                <a:cs typeface="Times New Roman" pitchFamily="18" charset="0"/>
              </a:rPr>
              <a:t> The y values of the ordered pair.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-11113" y="0"/>
            <a:ext cx="9144001" cy="533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800" b="1" dirty="0">
                <a:latin typeface="Arial" charset="0"/>
                <a:cs typeface="Arial" charset="0"/>
              </a:rPr>
              <a:t>3.5 – Introduction to Functions</a:t>
            </a:r>
          </a:p>
        </p:txBody>
      </p:sp>
    </p:spTree>
    <p:extLst>
      <p:ext uri="{BB962C8B-B14F-4D97-AF65-F5344CB8AC3E}">
        <p14:creationId xmlns:p14="http://schemas.microsoft.com/office/powerpoint/2010/main" val="78486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00038" y="1295400"/>
            <a:ext cx="3389312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latin typeface="Arial" charset="0"/>
                <a:cs typeface="Arial" charset="0"/>
              </a:rPr>
              <a:t>Find the domain and range of the function graphed to the right.  Use interval notation.</a:t>
            </a: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3900488" y="1076325"/>
            <a:ext cx="5045075" cy="5029200"/>
            <a:chOff x="2457" y="678"/>
            <a:chExt cx="3178" cy="3168"/>
          </a:xfrm>
        </p:grpSpPr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2457" y="678"/>
              <a:ext cx="3178" cy="3168"/>
              <a:chOff x="370" y="518"/>
              <a:chExt cx="3178" cy="3168"/>
            </a:xfrm>
          </p:grpSpPr>
          <p:sp>
            <p:nvSpPr>
              <p:cNvPr id="7" name="Line 5"/>
              <p:cNvSpPr>
                <a:spLocks noChangeShapeType="1"/>
              </p:cNvSpPr>
              <p:nvPr/>
            </p:nvSpPr>
            <p:spPr bwMode="auto">
              <a:xfrm>
                <a:off x="1858" y="710"/>
                <a:ext cx="0" cy="2976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 type="stealth" w="med" len="med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/>
            </p:nvSpPr>
            <p:spPr bwMode="auto">
              <a:xfrm>
                <a:off x="370" y="2198"/>
                <a:ext cx="2976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 type="stealth" w="med" len="med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/>
            </p:nvSpPr>
            <p:spPr bwMode="auto">
              <a:xfrm>
                <a:off x="418" y="2006"/>
                <a:ext cx="2880" cy="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/>
            </p:nvSpPr>
            <p:spPr bwMode="auto">
              <a:xfrm>
                <a:off x="418" y="1814"/>
                <a:ext cx="2880" cy="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/>
            </p:nvSpPr>
            <p:spPr bwMode="auto">
              <a:xfrm>
                <a:off x="418" y="1622"/>
                <a:ext cx="2880" cy="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/>
            </p:nvSpPr>
            <p:spPr bwMode="auto">
              <a:xfrm>
                <a:off x="418" y="1430"/>
                <a:ext cx="2880" cy="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/>
            </p:nvSpPr>
            <p:spPr bwMode="auto">
              <a:xfrm>
                <a:off x="418" y="1238"/>
                <a:ext cx="2880" cy="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/>
            </p:nvSpPr>
            <p:spPr bwMode="auto">
              <a:xfrm>
                <a:off x="418" y="1046"/>
                <a:ext cx="2880" cy="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/>
            </p:nvSpPr>
            <p:spPr bwMode="auto">
              <a:xfrm>
                <a:off x="418" y="854"/>
                <a:ext cx="2880" cy="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/>
            </p:nvSpPr>
            <p:spPr bwMode="auto">
              <a:xfrm>
                <a:off x="418" y="2390"/>
                <a:ext cx="2880" cy="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/>
            </p:nvSpPr>
            <p:spPr bwMode="auto">
              <a:xfrm>
                <a:off x="418" y="2582"/>
                <a:ext cx="2880" cy="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/>
            </p:nvSpPr>
            <p:spPr bwMode="auto">
              <a:xfrm>
                <a:off x="418" y="2774"/>
                <a:ext cx="2880" cy="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/>
            </p:nvSpPr>
            <p:spPr bwMode="auto">
              <a:xfrm>
                <a:off x="418" y="2966"/>
                <a:ext cx="2880" cy="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/>
            </p:nvSpPr>
            <p:spPr bwMode="auto">
              <a:xfrm>
                <a:off x="418" y="3158"/>
                <a:ext cx="2880" cy="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/>
            </p:nvSpPr>
            <p:spPr bwMode="auto">
              <a:xfrm>
                <a:off x="418" y="3350"/>
                <a:ext cx="2880" cy="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/>
            </p:nvSpPr>
            <p:spPr bwMode="auto">
              <a:xfrm>
                <a:off x="418" y="3542"/>
                <a:ext cx="2880" cy="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/>
            </p:nvSpPr>
            <p:spPr bwMode="auto">
              <a:xfrm>
                <a:off x="1666" y="758"/>
                <a:ext cx="0" cy="288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/>
            </p:nvSpPr>
            <p:spPr bwMode="auto">
              <a:xfrm>
                <a:off x="1474" y="758"/>
                <a:ext cx="0" cy="288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/>
            </p:nvSpPr>
            <p:spPr bwMode="auto">
              <a:xfrm>
                <a:off x="1282" y="758"/>
                <a:ext cx="0" cy="288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/>
            </p:nvSpPr>
            <p:spPr bwMode="auto">
              <a:xfrm>
                <a:off x="1090" y="758"/>
                <a:ext cx="0" cy="288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898" y="758"/>
                <a:ext cx="0" cy="288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/>
            </p:nvSpPr>
            <p:spPr bwMode="auto">
              <a:xfrm>
                <a:off x="706" y="758"/>
                <a:ext cx="0" cy="288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/>
            </p:nvSpPr>
            <p:spPr bwMode="auto">
              <a:xfrm>
                <a:off x="514" y="758"/>
                <a:ext cx="0" cy="288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/>
            </p:nvSpPr>
            <p:spPr bwMode="auto">
              <a:xfrm>
                <a:off x="2050" y="758"/>
                <a:ext cx="0" cy="288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/>
            </p:nvSpPr>
            <p:spPr bwMode="auto">
              <a:xfrm>
                <a:off x="2242" y="758"/>
                <a:ext cx="0" cy="288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/>
            </p:nvSpPr>
            <p:spPr bwMode="auto">
              <a:xfrm>
                <a:off x="2434" y="758"/>
                <a:ext cx="0" cy="288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/>
            </p:nvSpPr>
            <p:spPr bwMode="auto">
              <a:xfrm>
                <a:off x="2626" y="758"/>
                <a:ext cx="0" cy="2928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/>
            </p:nvSpPr>
            <p:spPr bwMode="auto">
              <a:xfrm>
                <a:off x="2818" y="758"/>
                <a:ext cx="0" cy="288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/>
            </p:nvSpPr>
            <p:spPr bwMode="auto">
              <a:xfrm>
                <a:off x="3010" y="758"/>
                <a:ext cx="0" cy="288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/>
            </p:nvSpPr>
            <p:spPr bwMode="auto">
              <a:xfrm>
                <a:off x="3202" y="758"/>
                <a:ext cx="0" cy="288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7" name="Text Box 35"/>
              <p:cNvSpPr txBox="1">
                <a:spLocks noChangeArrowheads="1"/>
              </p:cNvSpPr>
              <p:nvPr/>
            </p:nvSpPr>
            <p:spPr bwMode="auto">
              <a:xfrm>
                <a:off x="3336" y="2080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b="1" i="1"/>
                  <a:t>x</a:t>
                </a:r>
              </a:p>
            </p:txBody>
          </p:sp>
          <p:sp>
            <p:nvSpPr>
              <p:cNvPr id="38" name="Text Box 36"/>
              <p:cNvSpPr txBox="1">
                <a:spLocks noChangeArrowheads="1"/>
              </p:cNvSpPr>
              <p:nvPr/>
            </p:nvSpPr>
            <p:spPr bwMode="auto">
              <a:xfrm>
                <a:off x="1666" y="518"/>
                <a:ext cx="20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b="1" i="1"/>
                  <a:t>y</a:t>
                </a:r>
              </a:p>
            </p:txBody>
          </p:sp>
        </p:grpSp>
        <p:sp>
          <p:nvSpPr>
            <p:cNvPr id="5" name="Line 37"/>
            <p:cNvSpPr>
              <a:spLocks noChangeShapeType="1"/>
            </p:cNvSpPr>
            <p:nvPr/>
          </p:nvSpPr>
          <p:spPr bwMode="auto">
            <a:xfrm flipV="1">
              <a:off x="4325" y="925"/>
              <a:ext cx="925" cy="1813"/>
            </a:xfrm>
            <a:prstGeom prst="line">
              <a:avLst/>
            </a:prstGeom>
            <a:noFill/>
            <a:ln w="31750">
              <a:solidFill>
                <a:schemeClr val="accent2"/>
              </a:solidFill>
              <a:round/>
              <a:headEnd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" name="Line 38"/>
            <p:cNvSpPr>
              <a:spLocks noChangeShapeType="1"/>
            </p:cNvSpPr>
            <p:nvPr/>
          </p:nvSpPr>
          <p:spPr bwMode="auto">
            <a:xfrm flipH="1" flipV="1">
              <a:off x="3401" y="918"/>
              <a:ext cx="925" cy="1813"/>
            </a:xfrm>
            <a:prstGeom prst="line">
              <a:avLst/>
            </a:prstGeom>
            <a:noFill/>
            <a:ln w="31750">
              <a:solidFill>
                <a:schemeClr val="accent2"/>
              </a:solidFill>
              <a:round/>
              <a:headEnd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9" name="Text Box 40"/>
          <p:cNvSpPr txBox="1">
            <a:spLocks noChangeArrowheads="1"/>
          </p:cNvSpPr>
          <p:nvPr/>
        </p:nvSpPr>
        <p:spPr bwMode="auto">
          <a:xfrm>
            <a:off x="357188" y="4137025"/>
            <a:ext cx="15827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latin typeface="Arial" charset="0"/>
                <a:cs typeface="Arial" charset="0"/>
              </a:rPr>
              <a:t>Domain:</a:t>
            </a:r>
            <a:endParaRPr lang="en-US" sz="2800">
              <a:latin typeface="Arial" charset="0"/>
              <a:cs typeface="Arial" charset="0"/>
              <a:sym typeface="Symbol" pitchFamily="18" charset="2"/>
            </a:endParaRPr>
          </a:p>
        </p:txBody>
      </p:sp>
      <p:sp>
        <p:nvSpPr>
          <p:cNvPr id="40" name="Line 41"/>
          <p:cNvSpPr>
            <a:spLocks noChangeShapeType="1"/>
          </p:cNvSpPr>
          <p:nvPr/>
        </p:nvSpPr>
        <p:spPr bwMode="auto">
          <a:xfrm>
            <a:off x="3971925" y="4841875"/>
            <a:ext cx="4557713" cy="0"/>
          </a:xfrm>
          <a:prstGeom prst="line">
            <a:avLst/>
          </a:prstGeom>
          <a:noFill/>
          <a:ln w="12700">
            <a:solidFill>
              <a:srgbClr val="D028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" name="Text Box 42"/>
          <p:cNvSpPr txBox="1">
            <a:spLocks noChangeArrowheads="1"/>
          </p:cNvSpPr>
          <p:nvPr/>
        </p:nvSpPr>
        <p:spPr bwMode="auto">
          <a:xfrm>
            <a:off x="5592763" y="4841875"/>
            <a:ext cx="13414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D02800"/>
                </a:solidFill>
                <a:latin typeface="Arial" charset="0"/>
                <a:cs typeface="Arial" charset="0"/>
              </a:rPr>
              <a:t>Domain</a:t>
            </a:r>
          </a:p>
        </p:txBody>
      </p:sp>
      <p:sp>
        <p:nvSpPr>
          <p:cNvPr id="42" name="Line 44"/>
          <p:cNvSpPr>
            <a:spLocks noChangeShapeType="1"/>
          </p:cNvSpPr>
          <p:nvPr/>
        </p:nvSpPr>
        <p:spPr bwMode="auto">
          <a:xfrm flipH="1">
            <a:off x="4751388" y="4362450"/>
            <a:ext cx="2098675" cy="0"/>
          </a:xfrm>
          <a:prstGeom prst="line">
            <a:avLst/>
          </a:prstGeom>
          <a:noFill/>
          <a:ln w="12700">
            <a:solidFill>
              <a:srgbClr val="317FCD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" name="Text Box 45"/>
          <p:cNvSpPr txBox="1">
            <a:spLocks noChangeArrowheads="1"/>
          </p:cNvSpPr>
          <p:nvPr/>
        </p:nvSpPr>
        <p:spPr bwMode="auto">
          <a:xfrm>
            <a:off x="358775" y="4799013"/>
            <a:ext cx="13938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latin typeface="Arial" charset="0"/>
                <a:cs typeface="Arial" charset="0"/>
              </a:rPr>
              <a:t>Range:</a:t>
            </a:r>
            <a:endParaRPr lang="en-US" sz="2800">
              <a:latin typeface="Arial" charset="0"/>
              <a:cs typeface="Arial" charset="0"/>
              <a:sym typeface="Symbol" pitchFamily="18" charset="2"/>
            </a:endParaRPr>
          </a:p>
        </p:txBody>
      </p:sp>
      <p:sp>
        <p:nvSpPr>
          <p:cNvPr id="44" name="Line 46"/>
          <p:cNvSpPr>
            <a:spLocks noChangeShapeType="1"/>
          </p:cNvSpPr>
          <p:nvPr/>
        </p:nvSpPr>
        <p:spPr bwMode="auto">
          <a:xfrm flipV="1">
            <a:off x="4737100" y="1589088"/>
            <a:ext cx="0" cy="2773362"/>
          </a:xfrm>
          <a:prstGeom prst="line">
            <a:avLst/>
          </a:prstGeom>
          <a:noFill/>
          <a:ln w="12700">
            <a:solidFill>
              <a:srgbClr val="317FCD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5" name="Text Box 47"/>
          <p:cNvSpPr txBox="1">
            <a:spLocks noChangeArrowheads="1"/>
          </p:cNvSpPr>
          <p:nvPr/>
        </p:nvSpPr>
        <p:spPr bwMode="auto">
          <a:xfrm>
            <a:off x="3852863" y="2773363"/>
            <a:ext cx="10175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317FCD"/>
                </a:solidFill>
              </a:rPr>
              <a:t>Range</a:t>
            </a:r>
          </a:p>
        </p:txBody>
      </p:sp>
      <p:sp>
        <p:nvSpPr>
          <p:cNvPr id="46" name="Text Box 40"/>
          <p:cNvSpPr txBox="1">
            <a:spLocks noChangeArrowheads="1"/>
          </p:cNvSpPr>
          <p:nvPr/>
        </p:nvSpPr>
        <p:spPr bwMode="auto">
          <a:xfrm>
            <a:off x="1828800" y="4138613"/>
            <a:ext cx="15287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latin typeface="Arial" charset="0"/>
                <a:cs typeface="Arial" charset="0"/>
              </a:rPr>
              <a:t>(– </a:t>
            </a:r>
            <a:r>
              <a:rPr lang="en-US" sz="2800">
                <a:latin typeface="Arial" charset="0"/>
                <a:cs typeface="Arial" charset="0"/>
                <a:sym typeface="Symbol" pitchFamily="18" charset="2"/>
              </a:rPr>
              <a:t>, )</a:t>
            </a:r>
          </a:p>
        </p:txBody>
      </p:sp>
      <p:sp>
        <p:nvSpPr>
          <p:cNvPr id="47" name="Text Box 45"/>
          <p:cNvSpPr txBox="1">
            <a:spLocks noChangeArrowheads="1"/>
          </p:cNvSpPr>
          <p:nvPr/>
        </p:nvSpPr>
        <p:spPr bwMode="auto">
          <a:xfrm>
            <a:off x="1720850" y="4813300"/>
            <a:ext cx="14525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latin typeface="Arial" charset="0"/>
                <a:cs typeface="Arial" charset="0"/>
              </a:rPr>
              <a:t>[– </a:t>
            </a:r>
            <a:r>
              <a:rPr lang="en-US" sz="2800">
                <a:latin typeface="Arial" charset="0"/>
                <a:cs typeface="Arial" charset="0"/>
                <a:sym typeface="Symbol" pitchFamily="18" charset="2"/>
              </a:rPr>
              <a:t>2, )</a:t>
            </a:r>
          </a:p>
        </p:txBody>
      </p:sp>
      <p:sp>
        <p:nvSpPr>
          <p:cNvPr id="49" name="Rectangle 51"/>
          <p:cNvSpPr>
            <a:spLocks noChangeArrowheads="1"/>
          </p:cNvSpPr>
          <p:nvPr/>
        </p:nvSpPr>
        <p:spPr bwMode="auto">
          <a:xfrm>
            <a:off x="11113" y="604838"/>
            <a:ext cx="91328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00B0F0"/>
                </a:solidFill>
                <a:cs typeface="Times New Roman" pitchFamily="18" charset="0"/>
              </a:rPr>
              <a:t>Domain and Range from Graphs</a:t>
            </a:r>
            <a:endParaRPr lang="en-US" sz="2800" b="1">
              <a:solidFill>
                <a:srgbClr val="00B0F0"/>
              </a:solidFill>
            </a:endParaRPr>
          </a:p>
        </p:txBody>
      </p:sp>
      <p:sp>
        <p:nvSpPr>
          <p:cNvPr id="50" name="Rectangle 3"/>
          <p:cNvSpPr txBox="1">
            <a:spLocks noChangeArrowheads="1"/>
          </p:cNvSpPr>
          <p:nvPr/>
        </p:nvSpPr>
        <p:spPr bwMode="auto">
          <a:xfrm>
            <a:off x="-11113" y="0"/>
            <a:ext cx="9144001" cy="533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800" b="1" dirty="0">
                <a:latin typeface="Arial" charset="0"/>
                <a:cs typeface="Arial" charset="0"/>
              </a:rPr>
              <a:t>3.5 – Introduction to Functions</a:t>
            </a:r>
          </a:p>
        </p:txBody>
      </p:sp>
    </p:spTree>
    <p:extLst>
      <p:ext uri="{BB962C8B-B14F-4D97-AF65-F5344CB8AC3E}">
        <p14:creationId xmlns:p14="http://schemas.microsoft.com/office/powerpoint/2010/main" val="34887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 animBg="1"/>
      <p:bldP spid="41" grpId="0"/>
      <p:bldP spid="42" grpId="0" animBg="1"/>
      <p:bldP spid="43" grpId="0"/>
      <p:bldP spid="44" grpId="0" animBg="1"/>
      <p:bldP spid="45" grpId="0"/>
      <p:bldP spid="46" grpId="0"/>
      <p:bldP spid="4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2" y="3886200"/>
            <a:ext cx="8358187" cy="2418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1113" y="631825"/>
            <a:ext cx="9132887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dirty="0"/>
              <a:t>Function Notation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034088" y="2614613"/>
          <a:ext cx="2055812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2" name="Equation" r:id="rId4" imgW="812447" imgH="215806" progId="Equation.3">
                  <p:embed/>
                </p:oleObj>
              </mc:Choice>
              <mc:Fallback>
                <p:oleObj name="Equation" r:id="rId4" imgW="812447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4088" y="2614613"/>
                        <a:ext cx="2055812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308350" y="2670175"/>
          <a:ext cx="1890713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3" name="Equation" r:id="rId6" imgW="787058" imgH="215806" progId="Equation.3">
                  <p:embed/>
                </p:oleObj>
              </mc:Choice>
              <mc:Fallback>
                <p:oleObj name="Equation" r:id="rId6" imgW="787058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8350" y="2670175"/>
                        <a:ext cx="1890713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032125" y="3338513"/>
          <a:ext cx="2346325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4" name="Equation" r:id="rId8" imgW="977476" imgH="215806" progId="Equation.3">
                  <p:embed/>
                </p:oleObj>
              </mc:Choice>
              <mc:Fallback>
                <p:oleObj name="Equation" r:id="rId8" imgW="977476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2125" y="3338513"/>
                        <a:ext cx="2346325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33400" y="1160463"/>
            <a:ext cx="7521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>
                <a:cs typeface="Times New Roman" pitchFamily="18" charset="0"/>
              </a:rPr>
              <a:t>Shorthand for stating that an equation is a function.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838200" y="2743200"/>
          <a:ext cx="15748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5" name="Equation" r:id="rId10" imgW="622030" imgH="203112" progId="Equation.3">
                  <p:embed/>
                </p:oleObj>
              </mc:Choice>
              <mc:Fallback>
                <p:oleObj name="Equation" r:id="rId10" imgW="622030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743200"/>
                        <a:ext cx="1574800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33400" y="1684338"/>
            <a:ext cx="886301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>
                <a:cs typeface="Times New Roman" pitchFamily="18" charset="0"/>
              </a:rPr>
              <a:t>Defines the independent variable (usually x) and the dependent variable (usually y).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-11113" y="0"/>
            <a:ext cx="9144001" cy="533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800" b="1" dirty="0">
                <a:latin typeface="Arial" charset="0"/>
                <a:cs typeface="Arial" charset="0"/>
              </a:rPr>
              <a:t>3.6 – Function Notation</a:t>
            </a:r>
          </a:p>
        </p:txBody>
      </p:sp>
    </p:spTree>
    <p:extLst>
      <p:ext uri="{BB962C8B-B14F-4D97-AF65-F5344CB8AC3E}">
        <p14:creationId xmlns:p14="http://schemas.microsoft.com/office/powerpoint/2010/main" val="1091107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407988" y="1757363"/>
          <a:ext cx="2012950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6" name="Equation" r:id="rId3" imgW="837836" imgH="215806" progId="Equation.3">
                  <p:embed/>
                </p:oleObj>
              </mc:Choice>
              <mc:Fallback>
                <p:oleObj name="Equation" r:id="rId3" imgW="837836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88" y="1757363"/>
                        <a:ext cx="2012950" cy="519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7463" y="609600"/>
            <a:ext cx="9144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70C0"/>
                </a:solidFill>
                <a:cs typeface="Times New Roman" pitchFamily="18" charset="0"/>
              </a:rPr>
              <a:t>Function notation also defines the value of x that is to be use to calculate the corresponding value of y.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81000" y="2743200"/>
          <a:ext cx="2165350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7" name="Equation" r:id="rId5" imgW="901309" imgH="215806" progId="Equation.3">
                  <p:embed/>
                </p:oleObj>
              </mc:Choice>
              <mc:Fallback>
                <p:oleObj name="Equation" r:id="rId5" imgW="901309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743200"/>
                        <a:ext cx="2165350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85800" y="3352800"/>
          <a:ext cx="1219200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8" name="Equation" r:id="rId7" imgW="507780" imgH="215806" progId="Equation.3">
                  <p:embed/>
                </p:oleObj>
              </mc:Choice>
              <mc:Fallback>
                <p:oleObj name="Equation" r:id="rId7" imgW="507780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352800"/>
                        <a:ext cx="1219200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914400" y="3960813"/>
          <a:ext cx="762000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9" name="Equation" r:id="rId9" imgW="317087" imgH="215619" progId="Equation.3">
                  <p:embed/>
                </p:oleObj>
              </mc:Choice>
              <mc:Fallback>
                <p:oleObj name="Equation" r:id="rId9" imgW="317087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960813"/>
                        <a:ext cx="762000" cy="519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344863" y="1676400"/>
            <a:ext cx="209232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i="1">
                <a:solidFill>
                  <a:srgbClr val="7030A0"/>
                </a:solidFill>
                <a:latin typeface="Arial" charset="0"/>
                <a:cs typeface="Arial" charset="0"/>
              </a:rPr>
              <a:t>f</a:t>
            </a:r>
            <a:r>
              <a:rPr lang="en-US" sz="2800">
                <a:solidFill>
                  <a:srgbClr val="7030A0"/>
                </a:solidFill>
                <a:latin typeface="Arial" charset="0"/>
                <a:cs typeface="Arial" charset="0"/>
              </a:rPr>
              <a:t>(</a:t>
            </a:r>
            <a:r>
              <a:rPr lang="en-US" sz="2800" i="1">
                <a:solidFill>
                  <a:srgbClr val="7030A0"/>
                </a:solidFill>
                <a:latin typeface="Arial" charset="0"/>
                <a:cs typeface="Arial" charset="0"/>
              </a:rPr>
              <a:t>x</a:t>
            </a:r>
            <a:r>
              <a:rPr lang="en-US" sz="2800">
                <a:solidFill>
                  <a:srgbClr val="7030A0"/>
                </a:solidFill>
                <a:latin typeface="Arial" charset="0"/>
                <a:cs typeface="Arial" charset="0"/>
              </a:rPr>
              <a:t>) = 4</a:t>
            </a:r>
            <a:r>
              <a:rPr lang="en-US" sz="2800" i="1">
                <a:solidFill>
                  <a:srgbClr val="7030A0"/>
                </a:solidFill>
                <a:latin typeface="Arial" charset="0"/>
                <a:cs typeface="Arial" charset="0"/>
              </a:rPr>
              <a:t>x</a:t>
            </a:r>
            <a:r>
              <a:rPr lang="en-US" sz="2800">
                <a:solidFill>
                  <a:srgbClr val="7030A0"/>
                </a:solidFill>
                <a:latin typeface="Arial" charset="0"/>
                <a:cs typeface="Arial" charset="0"/>
              </a:rPr>
              <a:t> – 1</a:t>
            </a:r>
          </a:p>
          <a:p>
            <a:pPr algn="ctr"/>
            <a:r>
              <a:rPr lang="en-US" sz="2800">
                <a:solidFill>
                  <a:srgbClr val="7030A0"/>
                </a:solidFill>
                <a:latin typeface="Arial" charset="0"/>
                <a:cs typeface="Arial" charset="0"/>
              </a:rPr>
              <a:t>find </a:t>
            </a:r>
            <a:r>
              <a:rPr lang="en-US" sz="2800" i="1">
                <a:solidFill>
                  <a:srgbClr val="7030A0"/>
                </a:solidFill>
                <a:latin typeface="Arial" charset="0"/>
                <a:cs typeface="Arial" charset="0"/>
              </a:rPr>
              <a:t>f</a:t>
            </a:r>
            <a:r>
              <a:rPr lang="en-US" sz="2800">
                <a:solidFill>
                  <a:srgbClr val="7030A0"/>
                </a:solidFill>
                <a:latin typeface="Arial" charset="0"/>
                <a:cs typeface="Arial" charset="0"/>
              </a:rPr>
              <a:t>(2).</a:t>
            </a:r>
            <a:endParaRPr lang="en-US" sz="2800">
              <a:solidFill>
                <a:srgbClr val="7030A0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203575" y="2635250"/>
            <a:ext cx="2374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i="1">
                <a:solidFill>
                  <a:srgbClr val="7030A0"/>
                </a:solidFill>
                <a:latin typeface="Arial" charset="0"/>
                <a:cs typeface="Arial" charset="0"/>
              </a:rPr>
              <a:t>f</a:t>
            </a:r>
            <a:r>
              <a:rPr lang="en-US" sz="2800">
                <a:solidFill>
                  <a:srgbClr val="7030A0"/>
                </a:solidFill>
                <a:latin typeface="Arial" charset="0"/>
                <a:cs typeface="Arial" charset="0"/>
              </a:rPr>
              <a:t>(</a:t>
            </a:r>
            <a:r>
              <a:rPr lang="en-US" sz="2800" i="1">
                <a:solidFill>
                  <a:srgbClr val="7030A0"/>
                </a:solidFill>
                <a:latin typeface="Arial" charset="0"/>
                <a:cs typeface="Arial" charset="0"/>
              </a:rPr>
              <a:t>2</a:t>
            </a:r>
            <a:r>
              <a:rPr lang="en-US" sz="2800">
                <a:solidFill>
                  <a:srgbClr val="7030A0"/>
                </a:solidFill>
                <a:latin typeface="Arial" charset="0"/>
                <a:cs typeface="Arial" charset="0"/>
              </a:rPr>
              <a:t>) = 4</a:t>
            </a:r>
            <a:r>
              <a:rPr lang="en-US" sz="2800" i="1">
                <a:solidFill>
                  <a:srgbClr val="7030A0"/>
                </a:solidFill>
                <a:latin typeface="Arial" charset="0"/>
                <a:cs typeface="Arial" charset="0"/>
              </a:rPr>
              <a:t>(2)</a:t>
            </a:r>
            <a:r>
              <a:rPr lang="en-US" sz="2800">
                <a:solidFill>
                  <a:srgbClr val="7030A0"/>
                </a:solidFill>
                <a:latin typeface="Arial" charset="0"/>
                <a:cs typeface="Arial" charset="0"/>
              </a:rPr>
              <a:t> – 1</a:t>
            </a:r>
            <a:endParaRPr lang="en-US" sz="2800">
              <a:solidFill>
                <a:srgbClr val="7030A0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344863" y="3175000"/>
            <a:ext cx="1933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i="1">
                <a:solidFill>
                  <a:srgbClr val="7030A0"/>
                </a:solidFill>
                <a:latin typeface="Arial" charset="0"/>
                <a:cs typeface="Arial" charset="0"/>
              </a:rPr>
              <a:t>f</a:t>
            </a:r>
            <a:r>
              <a:rPr lang="en-US" sz="2800">
                <a:solidFill>
                  <a:srgbClr val="7030A0"/>
                </a:solidFill>
                <a:latin typeface="Arial" charset="0"/>
                <a:cs typeface="Arial" charset="0"/>
              </a:rPr>
              <a:t>(</a:t>
            </a:r>
            <a:r>
              <a:rPr lang="en-US" sz="2800" i="1">
                <a:solidFill>
                  <a:srgbClr val="7030A0"/>
                </a:solidFill>
                <a:latin typeface="Arial" charset="0"/>
                <a:cs typeface="Arial" charset="0"/>
              </a:rPr>
              <a:t>2</a:t>
            </a:r>
            <a:r>
              <a:rPr lang="en-US" sz="2800">
                <a:solidFill>
                  <a:srgbClr val="7030A0"/>
                </a:solidFill>
                <a:latin typeface="Arial" charset="0"/>
                <a:cs typeface="Arial" charset="0"/>
              </a:rPr>
              <a:t>) = 8 – 1</a:t>
            </a:r>
            <a:endParaRPr lang="en-US" sz="2800">
              <a:solidFill>
                <a:srgbClr val="7030A0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424238" y="3698875"/>
            <a:ext cx="1333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i="1">
                <a:solidFill>
                  <a:srgbClr val="7030A0"/>
                </a:solidFill>
                <a:latin typeface="Arial" charset="0"/>
                <a:cs typeface="Arial" charset="0"/>
              </a:rPr>
              <a:t>f</a:t>
            </a:r>
            <a:r>
              <a:rPr lang="en-US" sz="2800">
                <a:solidFill>
                  <a:srgbClr val="7030A0"/>
                </a:solidFill>
                <a:latin typeface="Arial" charset="0"/>
                <a:cs typeface="Arial" charset="0"/>
              </a:rPr>
              <a:t>(</a:t>
            </a:r>
            <a:r>
              <a:rPr lang="en-US" sz="2800" i="1">
                <a:solidFill>
                  <a:srgbClr val="7030A0"/>
                </a:solidFill>
                <a:latin typeface="Arial" charset="0"/>
                <a:cs typeface="Arial" charset="0"/>
              </a:rPr>
              <a:t>2</a:t>
            </a:r>
            <a:r>
              <a:rPr lang="en-US" sz="2800">
                <a:solidFill>
                  <a:srgbClr val="7030A0"/>
                </a:solidFill>
                <a:latin typeface="Arial" charset="0"/>
                <a:cs typeface="Arial" charset="0"/>
              </a:rPr>
              <a:t>) = 7</a:t>
            </a:r>
            <a:endParaRPr lang="en-US" sz="2800">
              <a:solidFill>
                <a:srgbClr val="7030A0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3576638" y="4222750"/>
            <a:ext cx="10255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7030A0"/>
                </a:solidFill>
                <a:latin typeface="Arial" charset="0"/>
                <a:cs typeface="Arial" charset="0"/>
              </a:rPr>
              <a:t>(</a:t>
            </a:r>
            <a:r>
              <a:rPr lang="en-US" sz="2800" i="1">
                <a:solidFill>
                  <a:srgbClr val="7030A0"/>
                </a:solidFill>
                <a:latin typeface="Arial" charset="0"/>
                <a:cs typeface="Arial" charset="0"/>
              </a:rPr>
              <a:t>2, 7</a:t>
            </a:r>
            <a:r>
              <a:rPr lang="en-US" sz="2800">
                <a:solidFill>
                  <a:srgbClr val="7030A0"/>
                </a:solidFill>
                <a:latin typeface="Arial" charset="0"/>
                <a:cs typeface="Arial" charset="0"/>
              </a:rPr>
              <a:t>)</a:t>
            </a:r>
            <a:endParaRPr lang="en-US" sz="2800">
              <a:solidFill>
                <a:srgbClr val="7030A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210300" y="1662113"/>
            <a:ext cx="2497138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i="1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g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(</a:t>
            </a:r>
            <a:r>
              <a:rPr lang="en-US" sz="2800" i="1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x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) = </a:t>
            </a:r>
            <a:r>
              <a:rPr lang="en-US" sz="2800" i="1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x</a:t>
            </a:r>
            <a:r>
              <a:rPr lang="en-US" sz="2800" baseline="30000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2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 – 2</a:t>
            </a:r>
            <a:r>
              <a:rPr lang="en-US" sz="2800" i="1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x</a:t>
            </a:r>
            <a:endParaRPr lang="en-US" sz="2800" dirty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find </a:t>
            </a:r>
            <a:r>
              <a:rPr lang="en-US" sz="2800" i="1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g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(–3). 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11838" y="2641600"/>
            <a:ext cx="3294062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i="1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g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(</a:t>
            </a:r>
            <a:r>
              <a:rPr lang="en-US" sz="2800" i="1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–3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) = </a:t>
            </a:r>
            <a:r>
              <a:rPr lang="en-US" sz="2800" i="1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(-3)</a:t>
            </a:r>
            <a:r>
              <a:rPr lang="en-US" sz="2800" baseline="30000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2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 – 2</a:t>
            </a:r>
            <a:r>
              <a:rPr lang="en-US" sz="2800" i="1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(-3)</a:t>
            </a:r>
            <a:endParaRPr lang="en-US" sz="2800" dirty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116638" y="3175000"/>
            <a:ext cx="2684462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i="1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g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(</a:t>
            </a:r>
            <a:r>
              <a:rPr lang="en-US" sz="2800" i="1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–3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) = </a:t>
            </a:r>
            <a:r>
              <a:rPr lang="en-US" sz="2800" i="1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9 + 6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334125" y="3705225"/>
            <a:ext cx="2249488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i="1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g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(</a:t>
            </a:r>
            <a:r>
              <a:rPr lang="en-US" sz="2800" i="1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–3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) = </a:t>
            </a:r>
            <a:r>
              <a:rPr lang="en-US" sz="2800" i="1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15</a:t>
            </a:r>
            <a:endParaRPr lang="en-US" sz="2800" dirty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357938" y="4222750"/>
            <a:ext cx="2249487" cy="5222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(</a:t>
            </a:r>
            <a:r>
              <a:rPr lang="en-US" sz="2800" i="1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–3, 15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77863" y="2154238"/>
            <a:ext cx="15049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>
                <a:latin typeface="Arial" charset="0"/>
                <a:cs typeface="Arial" charset="0"/>
              </a:rPr>
              <a:t>find </a:t>
            </a:r>
            <a:r>
              <a:rPr lang="en-US" sz="2800" i="1">
                <a:latin typeface="Arial" charset="0"/>
                <a:cs typeface="Arial" charset="0"/>
              </a:rPr>
              <a:t>f</a:t>
            </a:r>
            <a:r>
              <a:rPr lang="en-US" sz="2800">
                <a:latin typeface="Arial" charset="0"/>
                <a:cs typeface="Arial" charset="0"/>
              </a:rPr>
              <a:t>(3).</a:t>
            </a:r>
            <a:endParaRPr lang="en-US" sz="2800"/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-11113" y="0"/>
            <a:ext cx="9144001" cy="533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800" b="1" dirty="0">
                <a:latin typeface="Arial" charset="0"/>
                <a:cs typeface="Arial" charset="0"/>
              </a:rPr>
              <a:t>3.6 – Function Notation</a:t>
            </a:r>
          </a:p>
        </p:txBody>
      </p:sp>
    </p:spTree>
    <p:extLst>
      <p:ext uri="{BB962C8B-B14F-4D97-AF65-F5344CB8AC3E}">
        <p14:creationId xmlns:p14="http://schemas.microsoft.com/office/powerpoint/2010/main" val="3744188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193675" y="781050"/>
            <a:ext cx="3178175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  <a:cs typeface="Arial" charset="0"/>
              </a:rPr>
              <a:t>Given the graph of the following function, find each function value by inspecting the graph</a:t>
            </a:r>
            <a:r>
              <a:rPr lang="en-US" sz="2800"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839788" y="3111500"/>
            <a:ext cx="10652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i="1">
                <a:solidFill>
                  <a:srgbClr val="FF0000"/>
                </a:solidFill>
              </a:rPr>
              <a:t>f</a:t>
            </a:r>
            <a:r>
              <a:rPr lang="en-US" sz="2800">
                <a:solidFill>
                  <a:srgbClr val="FF0000"/>
                </a:solidFill>
              </a:rPr>
              <a:t>(5) =</a:t>
            </a: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1811338" y="3100388"/>
            <a:ext cx="4333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00"/>
                </a:solidFill>
              </a:rPr>
              <a:t>7</a:t>
            </a:r>
          </a:p>
        </p:txBody>
      </p:sp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3814763" y="898525"/>
            <a:ext cx="5045075" cy="5029200"/>
            <a:chOff x="370" y="518"/>
            <a:chExt cx="3178" cy="3168"/>
          </a:xfrm>
        </p:grpSpPr>
        <p:sp>
          <p:nvSpPr>
            <p:cNvPr id="6" name="Line 10"/>
            <p:cNvSpPr>
              <a:spLocks noChangeShapeType="1"/>
            </p:cNvSpPr>
            <p:nvPr/>
          </p:nvSpPr>
          <p:spPr bwMode="auto">
            <a:xfrm>
              <a:off x="1858" y="710"/>
              <a:ext cx="0" cy="2976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370" y="2198"/>
              <a:ext cx="2976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" name="Line 12"/>
            <p:cNvSpPr>
              <a:spLocks noChangeShapeType="1"/>
            </p:cNvSpPr>
            <p:nvPr/>
          </p:nvSpPr>
          <p:spPr bwMode="auto">
            <a:xfrm>
              <a:off x="418" y="2006"/>
              <a:ext cx="2880" cy="0"/>
            </a:xfrm>
            <a:prstGeom prst="line">
              <a:avLst/>
            </a:prstGeom>
            <a:noFill/>
            <a:ln w="952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" name="Line 13"/>
            <p:cNvSpPr>
              <a:spLocks noChangeShapeType="1"/>
            </p:cNvSpPr>
            <p:nvPr/>
          </p:nvSpPr>
          <p:spPr bwMode="auto">
            <a:xfrm>
              <a:off x="418" y="1814"/>
              <a:ext cx="2880" cy="0"/>
            </a:xfrm>
            <a:prstGeom prst="line">
              <a:avLst/>
            </a:prstGeom>
            <a:noFill/>
            <a:ln w="952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" name="Line 14"/>
            <p:cNvSpPr>
              <a:spLocks noChangeShapeType="1"/>
            </p:cNvSpPr>
            <p:nvPr/>
          </p:nvSpPr>
          <p:spPr bwMode="auto">
            <a:xfrm>
              <a:off x="418" y="1622"/>
              <a:ext cx="2880" cy="0"/>
            </a:xfrm>
            <a:prstGeom prst="line">
              <a:avLst/>
            </a:prstGeom>
            <a:noFill/>
            <a:ln w="952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" name="Line 15"/>
            <p:cNvSpPr>
              <a:spLocks noChangeShapeType="1"/>
            </p:cNvSpPr>
            <p:nvPr/>
          </p:nvSpPr>
          <p:spPr bwMode="auto">
            <a:xfrm>
              <a:off x="418" y="1430"/>
              <a:ext cx="2880" cy="0"/>
            </a:xfrm>
            <a:prstGeom prst="line">
              <a:avLst/>
            </a:prstGeom>
            <a:noFill/>
            <a:ln w="952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" name="Line 16"/>
            <p:cNvSpPr>
              <a:spLocks noChangeShapeType="1"/>
            </p:cNvSpPr>
            <p:nvPr/>
          </p:nvSpPr>
          <p:spPr bwMode="auto">
            <a:xfrm>
              <a:off x="418" y="1238"/>
              <a:ext cx="2880" cy="0"/>
            </a:xfrm>
            <a:prstGeom prst="line">
              <a:avLst/>
            </a:prstGeom>
            <a:noFill/>
            <a:ln w="952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" name="Line 17"/>
            <p:cNvSpPr>
              <a:spLocks noChangeShapeType="1"/>
            </p:cNvSpPr>
            <p:nvPr/>
          </p:nvSpPr>
          <p:spPr bwMode="auto">
            <a:xfrm>
              <a:off x="418" y="1046"/>
              <a:ext cx="2880" cy="0"/>
            </a:xfrm>
            <a:prstGeom prst="line">
              <a:avLst/>
            </a:prstGeom>
            <a:noFill/>
            <a:ln w="952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" name="Line 18"/>
            <p:cNvSpPr>
              <a:spLocks noChangeShapeType="1"/>
            </p:cNvSpPr>
            <p:nvPr/>
          </p:nvSpPr>
          <p:spPr bwMode="auto">
            <a:xfrm>
              <a:off x="418" y="854"/>
              <a:ext cx="2880" cy="0"/>
            </a:xfrm>
            <a:prstGeom prst="line">
              <a:avLst/>
            </a:prstGeom>
            <a:noFill/>
            <a:ln w="952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" name="Line 19"/>
            <p:cNvSpPr>
              <a:spLocks noChangeShapeType="1"/>
            </p:cNvSpPr>
            <p:nvPr/>
          </p:nvSpPr>
          <p:spPr bwMode="auto">
            <a:xfrm>
              <a:off x="418" y="2390"/>
              <a:ext cx="2880" cy="0"/>
            </a:xfrm>
            <a:prstGeom prst="line">
              <a:avLst/>
            </a:prstGeom>
            <a:noFill/>
            <a:ln w="952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" name="Line 20"/>
            <p:cNvSpPr>
              <a:spLocks noChangeShapeType="1"/>
            </p:cNvSpPr>
            <p:nvPr/>
          </p:nvSpPr>
          <p:spPr bwMode="auto">
            <a:xfrm>
              <a:off x="418" y="2582"/>
              <a:ext cx="2880" cy="0"/>
            </a:xfrm>
            <a:prstGeom prst="line">
              <a:avLst/>
            </a:prstGeom>
            <a:noFill/>
            <a:ln w="952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" name="Line 21"/>
            <p:cNvSpPr>
              <a:spLocks noChangeShapeType="1"/>
            </p:cNvSpPr>
            <p:nvPr/>
          </p:nvSpPr>
          <p:spPr bwMode="auto">
            <a:xfrm>
              <a:off x="418" y="2774"/>
              <a:ext cx="2880" cy="0"/>
            </a:xfrm>
            <a:prstGeom prst="line">
              <a:avLst/>
            </a:prstGeom>
            <a:noFill/>
            <a:ln w="952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" name="Line 22"/>
            <p:cNvSpPr>
              <a:spLocks noChangeShapeType="1"/>
            </p:cNvSpPr>
            <p:nvPr/>
          </p:nvSpPr>
          <p:spPr bwMode="auto">
            <a:xfrm>
              <a:off x="418" y="2966"/>
              <a:ext cx="2880" cy="0"/>
            </a:xfrm>
            <a:prstGeom prst="line">
              <a:avLst/>
            </a:prstGeom>
            <a:noFill/>
            <a:ln w="952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" name="Line 23"/>
            <p:cNvSpPr>
              <a:spLocks noChangeShapeType="1"/>
            </p:cNvSpPr>
            <p:nvPr/>
          </p:nvSpPr>
          <p:spPr bwMode="auto">
            <a:xfrm>
              <a:off x="418" y="3158"/>
              <a:ext cx="2880" cy="0"/>
            </a:xfrm>
            <a:prstGeom prst="line">
              <a:avLst/>
            </a:prstGeom>
            <a:noFill/>
            <a:ln w="952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" name="Line 24"/>
            <p:cNvSpPr>
              <a:spLocks noChangeShapeType="1"/>
            </p:cNvSpPr>
            <p:nvPr/>
          </p:nvSpPr>
          <p:spPr bwMode="auto">
            <a:xfrm>
              <a:off x="418" y="3350"/>
              <a:ext cx="2880" cy="0"/>
            </a:xfrm>
            <a:prstGeom prst="line">
              <a:avLst/>
            </a:prstGeom>
            <a:noFill/>
            <a:ln w="952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" name="Line 25"/>
            <p:cNvSpPr>
              <a:spLocks noChangeShapeType="1"/>
            </p:cNvSpPr>
            <p:nvPr/>
          </p:nvSpPr>
          <p:spPr bwMode="auto">
            <a:xfrm>
              <a:off x="418" y="3542"/>
              <a:ext cx="2880" cy="0"/>
            </a:xfrm>
            <a:prstGeom prst="line">
              <a:avLst/>
            </a:prstGeom>
            <a:noFill/>
            <a:ln w="952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" name="Line 26"/>
            <p:cNvSpPr>
              <a:spLocks noChangeShapeType="1"/>
            </p:cNvSpPr>
            <p:nvPr/>
          </p:nvSpPr>
          <p:spPr bwMode="auto">
            <a:xfrm>
              <a:off x="1666" y="758"/>
              <a:ext cx="0" cy="2880"/>
            </a:xfrm>
            <a:prstGeom prst="line">
              <a:avLst/>
            </a:prstGeom>
            <a:noFill/>
            <a:ln w="952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" name="Line 27"/>
            <p:cNvSpPr>
              <a:spLocks noChangeShapeType="1"/>
            </p:cNvSpPr>
            <p:nvPr/>
          </p:nvSpPr>
          <p:spPr bwMode="auto">
            <a:xfrm>
              <a:off x="1474" y="758"/>
              <a:ext cx="0" cy="2880"/>
            </a:xfrm>
            <a:prstGeom prst="line">
              <a:avLst/>
            </a:prstGeom>
            <a:noFill/>
            <a:ln w="952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4" name="Line 28"/>
            <p:cNvSpPr>
              <a:spLocks noChangeShapeType="1"/>
            </p:cNvSpPr>
            <p:nvPr/>
          </p:nvSpPr>
          <p:spPr bwMode="auto">
            <a:xfrm>
              <a:off x="1282" y="758"/>
              <a:ext cx="0" cy="2880"/>
            </a:xfrm>
            <a:prstGeom prst="line">
              <a:avLst/>
            </a:prstGeom>
            <a:noFill/>
            <a:ln w="952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" name="Line 29"/>
            <p:cNvSpPr>
              <a:spLocks noChangeShapeType="1"/>
            </p:cNvSpPr>
            <p:nvPr/>
          </p:nvSpPr>
          <p:spPr bwMode="auto">
            <a:xfrm>
              <a:off x="1090" y="758"/>
              <a:ext cx="0" cy="2880"/>
            </a:xfrm>
            <a:prstGeom prst="line">
              <a:avLst/>
            </a:prstGeom>
            <a:noFill/>
            <a:ln w="952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" name="Line 30"/>
            <p:cNvSpPr>
              <a:spLocks noChangeShapeType="1"/>
            </p:cNvSpPr>
            <p:nvPr/>
          </p:nvSpPr>
          <p:spPr bwMode="auto">
            <a:xfrm>
              <a:off x="898" y="758"/>
              <a:ext cx="0" cy="2880"/>
            </a:xfrm>
            <a:prstGeom prst="line">
              <a:avLst/>
            </a:prstGeom>
            <a:noFill/>
            <a:ln w="952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" name="Line 31"/>
            <p:cNvSpPr>
              <a:spLocks noChangeShapeType="1"/>
            </p:cNvSpPr>
            <p:nvPr/>
          </p:nvSpPr>
          <p:spPr bwMode="auto">
            <a:xfrm>
              <a:off x="706" y="758"/>
              <a:ext cx="0" cy="2880"/>
            </a:xfrm>
            <a:prstGeom prst="line">
              <a:avLst/>
            </a:prstGeom>
            <a:noFill/>
            <a:ln w="952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" name="Line 32"/>
            <p:cNvSpPr>
              <a:spLocks noChangeShapeType="1"/>
            </p:cNvSpPr>
            <p:nvPr/>
          </p:nvSpPr>
          <p:spPr bwMode="auto">
            <a:xfrm>
              <a:off x="514" y="758"/>
              <a:ext cx="0" cy="2880"/>
            </a:xfrm>
            <a:prstGeom prst="line">
              <a:avLst/>
            </a:prstGeom>
            <a:noFill/>
            <a:ln w="952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" name="Line 33"/>
            <p:cNvSpPr>
              <a:spLocks noChangeShapeType="1"/>
            </p:cNvSpPr>
            <p:nvPr/>
          </p:nvSpPr>
          <p:spPr bwMode="auto">
            <a:xfrm>
              <a:off x="2050" y="758"/>
              <a:ext cx="0" cy="2880"/>
            </a:xfrm>
            <a:prstGeom prst="line">
              <a:avLst/>
            </a:prstGeom>
            <a:noFill/>
            <a:ln w="952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" name="Line 34"/>
            <p:cNvSpPr>
              <a:spLocks noChangeShapeType="1"/>
            </p:cNvSpPr>
            <p:nvPr/>
          </p:nvSpPr>
          <p:spPr bwMode="auto">
            <a:xfrm>
              <a:off x="2242" y="758"/>
              <a:ext cx="0" cy="2880"/>
            </a:xfrm>
            <a:prstGeom prst="line">
              <a:avLst/>
            </a:prstGeom>
            <a:noFill/>
            <a:ln w="952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" name="Line 35"/>
            <p:cNvSpPr>
              <a:spLocks noChangeShapeType="1"/>
            </p:cNvSpPr>
            <p:nvPr/>
          </p:nvSpPr>
          <p:spPr bwMode="auto">
            <a:xfrm>
              <a:off x="2434" y="758"/>
              <a:ext cx="0" cy="2880"/>
            </a:xfrm>
            <a:prstGeom prst="line">
              <a:avLst/>
            </a:prstGeom>
            <a:noFill/>
            <a:ln w="952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" name="Line 36"/>
            <p:cNvSpPr>
              <a:spLocks noChangeShapeType="1"/>
            </p:cNvSpPr>
            <p:nvPr/>
          </p:nvSpPr>
          <p:spPr bwMode="auto">
            <a:xfrm>
              <a:off x="2626" y="758"/>
              <a:ext cx="0" cy="2928"/>
            </a:xfrm>
            <a:prstGeom prst="line">
              <a:avLst/>
            </a:prstGeom>
            <a:noFill/>
            <a:ln w="952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" name="Line 37"/>
            <p:cNvSpPr>
              <a:spLocks noChangeShapeType="1"/>
            </p:cNvSpPr>
            <p:nvPr/>
          </p:nvSpPr>
          <p:spPr bwMode="auto">
            <a:xfrm>
              <a:off x="2818" y="758"/>
              <a:ext cx="0" cy="2880"/>
            </a:xfrm>
            <a:prstGeom prst="line">
              <a:avLst/>
            </a:prstGeom>
            <a:noFill/>
            <a:ln w="952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" name="Line 38"/>
            <p:cNvSpPr>
              <a:spLocks noChangeShapeType="1"/>
            </p:cNvSpPr>
            <p:nvPr/>
          </p:nvSpPr>
          <p:spPr bwMode="auto">
            <a:xfrm>
              <a:off x="3010" y="758"/>
              <a:ext cx="0" cy="2880"/>
            </a:xfrm>
            <a:prstGeom prst="line">
              <a:avLst/>
            </a:prstGeom>
            <a:noFill/>
            <a:ln w="952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" name="Line 39"/>
            <p:cNvSpPr>
              <a:spLocks noChangeShapeType="1"/>
            </p:cNvSpPr>
            <p:nvPr/>
          </p:nvSpPr>
          <p:spPr bwMode="auto">
            <a:xfrm>
              <a:off x="3202" y="758"/>
              <a:ext cx="0" cy="2880"/>
            </a:xfrm>
            <a:prstGeom prst="line">
              <a:avLst/>
            </a:prstGeom>
            <a:noFill/>
            <a:ln w="9525" cap="rnd">
              <a:solidFill>
                <a:schemeClr val="accent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6" name="Text Box 40"/>
            <p:cNvSpPr txBox="1">
              <a:spLocks noChangeArrowheads="1"/>
            </p:cNvSpPr>
            <p:nvPr/>
          </p:nvSpPr>
          <p:spPr bwMode="auto">
            <a:xfrm>
              <a:off x="3336" y="2080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 i="1"/>
                <a:t>x</a:t>
              </a:r>
            </a:p>
          </p:txBody>
        </p:sp>
        <p:sp>
          <p:nvSpPr>
            <p:cNvPr id="37" name="Text Box 41"/>
            <p:cNvSpPr txBox="1">
              <a:spLocks noChangeArrowheads="1"/>
            </p:cNvSpPr>
            <p:nvPr/>
          </p:nvSpPr>
          <p:spPr bwMode="auto">
            <a:xfrm>
              <a:off x="1666" y="518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 i="1"/>
                <a:t>y</a:t>
              </a:r>
            </a:p>
          </p:txBody>
        </p:sp>
      </p:grpSp>
      <p:grpSp>
        <p:nvGrpSpPr>
          <p:cNvPr id="38" name="Group 42"/>
          <p:cNvGrpSpPr>
            <a:grpSpLocks/>
          </p:cNvGrpSpPr>
          <p:nvPr/>
        </p:nvGrpSpPr>
        <p:grpSpPr bwMode="auto">
          <a:xfrm>
            <a:off x="4351338" y="1268413"/>
            <a:ext cx="3352800" cy="4478337"/>
            <a:chOff x="2741" y="1073"/>
            <a:chExt cx="2112" cy="2821"/>
          </a:xfrm>
        </p:grpSpPr>
        <p:sp>
          <p:nvSpPr>
            <p:cNvPr id="39" name="Arc 43"/>
            <p:cNvSpPr>
              <a:spLocks/>
            </p:cNvSpPr>
            <p:nvPr/>
          </p:nvSpPr>
          <p:spPr bwMode="auto">
            <a:xfrm flipV="1">
              <a:off x="4169" y="1073"/>
              <a:ext cx="684" cy="125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Arc 44"/>
            <p:cNvSpPr>
              <a:spLocks/>
            </p:cNvSpPr>
            <p:nvPr/>
          </p:nvSpPr>
          <p:spPr bwMode="auto">
            <a:xfrm flipH="1" flipV="1">
              <a:off x="3888" y="2124"/>
              <a:ext cx="281" cy="202"/>
            </a:xfrm>
            <a:custGeom>
              <a:avLst/>
              <a:gdLst>
                <a:gd name="T0" fmla="*/ 0 w 21589"/>
                <a:gd name="T1" fmla="*/ 0 h 21600"/>
                <a:gd name="T2" fmla="*/ 0 w 21589"/>
                <a:gd name="T3" fmla="*/ 0 h 21600"/>
                <a:gd name="T4" fmla="*/ 0 w 21589"/>
                <a:gd name="T5" fmla="*/ 0 h 21600"/>
                <a:gd name="T6" fmla="*/ 0 60000 65536"/>
                <a:gd name="T7" fmla="*/ 0 60000 65536"/>
                <a:gd name="T8" fmla="*/ 0 60000 65536"/>
                <a:gd name="T9" fmla="*/ 0 w 21589"/>
                <a:gd name="T10" fmla="*/ 0 h 21600"/>
                <a:gd name="T11" fmla="*/ 21589 w 2158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89" h="21600" fill="none" extrusionOk="0">
                  <a:moveTo>
                    <a:pt x="-1" y="0"/>
                  </a:moveTo>
                  <a:cubicBezTo>
                    <a:pt x="11666" y="0"/>
                    <a:pt x="21224" y="9263"/>
                    <a:pt x="21589" y="20923"/>
                  </a:cubicBezTo>
                </a:path>
                <a:path w="21589" h="21600" stroke="0" extrusionOk="0">
                  <a:moveTo>
                    <a:pt x="-1" y="0"/>
                  </a:moveTo>
                  <a:cubicBezTo>
                    <a:pt x="11666" y="0"/>
                    <a:pt x="21224" y="9263"/>
                    <a:pt x="21589" y="20923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Arc 45"/>
            <p:cNvSpPr>
              <a:spLocks/>
            </p:cNvSpPr>
            <p:nvPr/>
          </p:nvSpPr>
          <p:spPr bwMode="auto">
            <a:xfrm>
              <a:off x="3625" y="1939"/>
              <a:ext cx="259" cy="20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Arc 46"/>
            <p:cNvSpPr>
              <a:spLocks/>
            </p:cNvSpPr>
            <p:nvPr/>
          </p:nvSpPr>
          <p:spPr bwMode="auto">
            <a:xfrm flipH="1">
              <a:off x="2741" y="1936"/>
              <a:ext cx="893" cy="195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Text Box 47"/>
            <p:cNvSpPr txBox="1">
              <a:spLocks noChangeArrowheads="1"/>
            </p:cNvSpPr>
            <p:nvPr/>
          </p:nvSpPr>
          <p:spPr bwMode="auto">
            <a:xfrm>
              <a:off x="2808" y="1894"/>
              <a:ext cx="39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i="1"/>
                <a:t>f</a:t>
              </a:r>
              <a:r>
                <a:rPr lang="en-US"/>
                <a:t>(</a:t>
              </a:r>
              <a:r>
                <a:rPr lang="en-US" i="1"/>
                <a:t>x</a:t>
              </a:r>
              <a:r>
                <a:rPr lang="en-US"/>
                <a:t>)</a:t>
              </a:r>
            </a:p>
          </p:txBody>
        </p:sp>
      </p:grpSp>
      <p:sp>
        <p:nvSpPr>
          <p:cNvPr id="44" name="Text Box 49"/>
          <p:cNvSpPr txBox="1">
            <a:spLocks noChangeArrowheads="1"/>
          </p:cNvSpPr>
          <p:nvPr/>
        </p:nvSpPr>
        <p:spPr bwMode="auto">
          <a:xfrm>
            <a:off x="866775" y="3698875"/>
            <a:ext cx="10652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i="1">
                <a:solidFill>
                  <a:srgbClr val="00B050"/>
                </a:solidFill>
              </a:rPr>
              <a:t>f</a:t>
            </a:r>
            <a:r>
              <a:rPr lang="en-US" sz="2800">
                <a:solidFill>
                  <a:srgbClr val="00B050"/>
                </a:solidFill>
              </a:rPr>
              <a:t>(4) =</a:t>
            </a:r>
          </a:p>
        </p:txBody>
      </p:sp>
      <p:sp>
        <p:nvSpPr>
          <p:cNvPr id="45" name="Text Box 50"/>
          <p:cNvSpPr txBox="1">
            <a:spLocks noChangeArrowheads="1"/>
          </p:cNvSpPr>
          <p:nvPr/>
        </p:nvSpPr>
        <p:spPr bwMode="auto">
          <a:xfrm>
            <a:off x="1827213" y="3687763"/>
            <a:ext cx="4333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46" name="Text Box 52"/>
          <p:cNvSpPr txBox="1">
            <a:spLocks noChangeArrowheads="1"/>
          </p:cNvSpPr>
          <p:nvPr/>
        </p:nvSpPr>
        <p:spPr bwMode="auto">
          <a:xfrm>
            <a:off x="768350" y="4333875"/>
            <a:ext cx="13350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i="1">
                <a:solidFill>
                  <a:srgbClr val="0070C0"/>
                </a:solidFill>
              </a:rPr>
              <a:t>f</a:t>
            </a:r>
            <a:r>
              <a:rPr lang="en-US" sz="2800">
                <a:solidFill>
                  <a:srgbClr val="0070C0"/>
                </a:solidFill>
              </a:rPr>
              <a:t>(</a:t>
            </a:r>
            <a:r>
              <a:rPr lang="en-US">
                <a:solidFill>
                  <a:srgbClr val="0070C0"/>
                </a:solidFill>
                <a:sym typeface="Symbol" pitchFamily="18" charset="2"/>
              </a:rPr>
              <a:t></a:t>
            </a:r>
            <a:r>
              <a:rPr lang="en-US" sz="2800">
                <a:solidFill>
                  <a:srgbClr val="0070C0"/>
                </a:solidFill>
              </a:rPr>
              <a:t>5) =</a:t>
            </a:r>
          </a:p>
        </p:txBody>
      </p:sp>
      <p:sp>
        <p:nvSpPr>
          <p:cNvPr id="47" name="Text Box 53"/>
          <p:cNvSpPr txBox="1">
            <a:spLocks noChangeArrowheads="1"/>
          </p:cNvSpPr>
          <p:nvPr/>
        </p:nvSpPr>
        <p:spPr bwMode="auto">
          <a:xfrm>
            <a:off x="1981200" y="4322763"/>
            <a:ext cx="6111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70C0"/>
                </a:solidFill>
                <a:sym typeface="Symbol" pitchFamily="18" charset="2"/>
              </a:rPr>
              <a:t></a:t>
            </a:r>
            <a:r>
              <a:rPr lang="en-US" sz="280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48" name="Text Box 55"/>
          <p:cNvSpPr txBox="1">
            <a:spLocks noChangeArrowheads="1"/>
          </p:cNvSpPr>
          <p:nvPr/>
        </p:nvSpPr>
        <p:spPr bwMode="auto">
          <a:xfrm>
            <a:off x="793750" y="4956175"/>
            <a:ext cx="1371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i="1">
                <a:solidFill>
                  <a:srgbClr val="FF6600"/>
                </a:solidFill>
              </a:rPr>
              <a:t>f</a:t>
            </a:r>
            <a:r>
              <a:rPr lang="en-US" sz="2800">
                <a:solidFill>
                  <a:srgbClr val="FF6600"/>
                </a:solidFill>
              </a:rPr>
              <a:t>(</a:t>
            </a:r>
            <a:r>
              <a:rPr lang="en-US">
                <a:solidFill>
                  <a:srgbClr val="FF6600"/>
                </a:solidFill>
                <a:sym typeface="Symbol" pitchFamily="18" charset="2"/>
              </a:rPr>
              <a:t></a:t>
            </a:r>
            <a:r>
              <a:rPr lang="en-US" sz="2800">
                <a:solidFill>
                  <a:srgbClr val="FF6600"/>
                </a:solidFill>
              </a:rPr>
              <a:t>6) =</a:t>
            </a:r>
          </a:p>
        </p:txBody>
      </p:sp>
      <p:sp>
        <p:nvSpPr>
          <p:cNvPr id="49" name="Text Box 56"/>
          <p:cNvSpPr txBox="1">
            <a:spLocks noChangeArrowheads="1"/>
          </p:cNvSpPr>
          <p:nvPr/>
        </p:nvSpPr>
        <p:spPr bwMode="auto">
          <a:xfrm>
            <a:off x="2039938" y="4945063"/>
            <a:ext cx="6286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rgbClr val="FF6600"/>
                </a:solidFill>
                <a:sym typeface="Symbol" pitchFamily="18" charset="2"/>
              </a:rPr>
              <a:t></a:t>
            </a:r>
            <a:r>
              <a:rPr lang="en-US" sz="2800">
                <a:solidFill>
                  <a:srgbClr val="FF6600"/>
                </a:solidFill>
              </a:rPr>
              <a:t>6</a:t>
            </a: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7510463" y="1203325"/>
            <a:ext cx="381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●</a:t>
            </a: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7219650" y="2078037"/>
            <a:ext cx="381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B050"/>
                </a:solidFill>
              </a:rPr>
              <a:t> ●</a:t>
            </a: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4457701" y="3650456"/>
            <a:ext cx="381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70C0"/>
                </a:solidFill>
              </a:rPr>
              <a:t>●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4202113" y="5204619"/>
            <a:ext cx="381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6600"/>
                </a:solidFill>
              </a:rPr>
              <a:t>●</a:t>
            </a:r>
          </a:p>
        </p:txBody>
      </p:sp>
      <p:sp>
        <p:nvSpPr>
          <p:cNvPr id="55" name="Rectangle 3"/>
          <p:cNvSpPr txBox="1">
            <a:spLocks noChangeArrowheads="1"/>
          </p:cNvSpPr>
          <p:nvPr/>
        </p:nvSpPr>
        <p:spPr bwMode="auto">
          <a:xfrm>
            <a:off x="-11113" y="0"/>
            <a:ext cx="9144001" cy="533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800" b="1" dirty="0">
                <a:latin typeface="Arial" charset="0"/>
                <a:cs typeface="Arial" charset="0"/>
              </a:rPr>
              <a:t>3.6 – Function Notation</a:t>
            </a:r>
          </a:p>
        </p:txBody>
      </p:sp>
    </p:spTree>
    <p:extLst>
      <p:ext uri="{BB962C8B-B14F-4D97-AF65-F5344CB8AC3E}">
        <p14:creationId xmlns:p14="http://schemas.microsoft.com/office/powerpoint/2010/main" val="2831659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44" grpId="0"/>
      <p:bldP spid="45" grpId="0"/>
      <p:bldP spid="46" grpId="0"/>
      <p:bldP spid="47" grpId="0"/>
      <p:bldP spid="48" grpId="0"/>
      <p:bldP spid="49" grpId="0"/>
      <p:bldP spid="51" grpId="0"/>
      <p:bldP spid="52" grpId="0"/>
      <p:bldP spid="53" grpId="0"/>
      <p:bldP spid="5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-11113" y="0"/>
            <a:ext cx="9144001" cy="533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800" b="1" dirty="0">
                <a:latin typeface="Arial" charset="0"/>
                <a:cs typeface="Arial" charset="0"/>
              </a:rPr>
              <a:t>3.6 – Function Notation</a:t>
            </a:r>
          </a:p>
        </p:txBody>
      </p:sp>
    </p:spTree>
    <p:extLst>
      <p:ext uri="{BB962C8B-B14F-4D97-AF65-F5344CB8AC3E}">
        <p14:creationId xmlns:p14="http://schemas.microsoft.com/office/powerpoint/2010/main" val="4192985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304800" y="4495800"/>
          <a:ext cx="80645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6" name="Equation" r:id="rId3" imgW="457002" imgH="165028" progId="Equation.3">
                  <p:embed/>
                </p:oleObj>
              </mc:Choice>
              <mc:Fallback>
                <p:oleObj name="Equation" r:id="rId3" imgW="457002" imgH="16502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495800"/>
                        <a:ext cx="80645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219200" y="4419600"/>
          <a:ext cx="1028700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7" name="Equation" r:id="rId5" imgW="634449" imgH="215713" progId="Equation.3">
                  <p:embed/>
                </p:oleObj>
              </mc:Choice>
              <mc:Fallback>
                <p:oleObj name="Equation" r:id="rId5" imgW="634449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419600"/>
                        <a:ext cx="1028700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219200" y="4038600"/>
          <a:ext cx="1158875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8" name="Equation" r:id="rId7" imgW="723586" imgH="215806" progId="Equation.3">
                  <p:embed/>
                </p:oleObj>
              </mc:Choice>
              <mc:Fallback>
                <p:oleObj name="Equation" r:id="rId7" imgW="723586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038600"/>
                        <a:ext cx="1158875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00025" y="4038600"/>
          <a:ext cx="985838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9" name="Equation" r:id="rId9" imgW="558558" imgH="177723" progId="Equation.3">
                  <p:embed/>
                </p:oleObj>
              </mc:Choice>
              <mc:Fallback>
                <p:oleObj name="Equation" r:id="rId9" imgW="558558" imgH="1777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" y="4038600"/>
                        <a:ext cx="985838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1600200"/>
          <a:ext cx="1143000" cy="222567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77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x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-4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057650" y="1600200"/>
          <a:ext cx="1143000" cy="2225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x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-3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-1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162800" y="1600200"/>
          <a:ext cx="1143000" cy="222567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77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x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-2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-5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3429000" y="4495800"/>
          <a:ext cx="80645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" name="Equation" r:id="rId11" imgW="457002" imgH="165028" progId="Equation.3">
                  <p:embed/>
                </p:oleObj>
              </mc:Choice>
              <mc:Fallback>
                <p:oleObj name="Equation" r:id="rId11" imgW="457002" imgH="16502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495800"/>
                        <a:ext cx="80645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4419600" y="4419600"/>
          <a:ext cx="1214438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" name="Equation" r:id="rId12" imgW="748975" imgH="215806" progId="Equation.3">
                  <p:embed/>
                </p:oleObj>
              </mc:Choice>
              <mc:Fallback>
                <p:oleObj name="Equation" r:id="rId12" imgW="748975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419600"/>
                        <a:ext cx="1214438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4410075" y="4038600"/>
          <a:ext cx="1544638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" name="Equation" r:id="rId14" imgW="964781" imgH="215806" progId="Equation.3">
                  <p:embed/>
                </p:oleObj>
              </mc:Choice>
              <mc:Fallback>
                <p:oleObj name="Equation" r:id="rId14" imgW="964781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0075" y="4038600"/>
                        <a:ext cx="1544638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3429000" y="4038600"/>
          <a:ext cx="985838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" name="Equation" r:id="rId16" imgW="558558" imgH="177723" progId="Equation.3">
                  <p:embed/>
                </p:oleObj>
              </mc:Choice>
              <mc:Fallback>
                <p:oleObj name="Equation" r:id="rId16" imgW="558558" imgH="1777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038600"/>
                        <a:ext cx="985838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6477000" y="4495800"/>
          <a:ext cx="80645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" name="Equation" r:id="rId17" imgW="457002" imgH="165028" progId="Equation.3">
                  <p:embed/>
                </p:oleObj>
              </mc:Choice>
              <mc:Fallback>
                <p:oleObj name="Equation" r:id="rId17" imgW="457002" imgH="16502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4495800"/>
                        <a:ext cx="80645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7597775" y="4419600"/>
          <a:ext cx="1195388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" name="Equation" r:id="rId18" imgW="736280" imgH="215806" progId="Equation.3">
                  <p:embed/>
                </p:oleObj>
              </mc:Choice>
              <mc:Fallback>
                <p:oleObj name="Equation" r:id="rId18" imgW="736280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7775" y="4419600"/>
                        <a:ext cx="1195388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7604125" y="4038600"/>
          <a:ext cx="1401763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" name="Equation" r:id="rId20" imgW="875920" imgH="215806" progId="Equation.3">
                  <p:embed/>
                </p:oleObj>
              </mc:Choice>
              <mc:Fallback>
                <p:oleObj name="Equation" r:id="rId20" imgW="875920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4125" y="4038600"/>
                        <a:ext cx="1401763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6477000" y="4038600"/>
          <a:ext cx="985838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" name="Equation" r:id="rId22" imgW="558558" imgH="177723" progId="Equation.3">
                  <p:embed/>
                </p:oleObj>
              </mc:Choice>
              <mc:Fallback>
                <p:oleObj name="Equation" r:id="rId22" imgW="558558" imgH="1777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4038600"/>
                        <a:ext cx="985838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0" y="612775"/>
            <a:ext cx="9132888" cy="5222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State the domain and range of each relation.</a:t>
            </a:r>
            <a:endParaRPr lang="en-US" sz="2800"/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-11113" y="0"/>
            <a:ext cx="9144001" cy="533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800" b="1" dirty="0">
                <a:latin typeface="Arial" charset="0"/>
                <a:cs typeface="Arial" charset="0"/>
              </a:rPr>
              <a:t>3.5 – Introduction to Functions</a:t>
            </a:r>
          </a:p>
        </p:txBody>
      </p:sp>
    </p:spTree>
    <p:extLst>
      <p:ext uri="{BB962C8B-B14F-4D97-AF65-F5344CB8AC3E}">
        <p14:creationId xmlns:p14="http://schemas.microsoft.com/office/powerpoint/2010/main" val="3712532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0" y="838200"/>
            <a:ext cx="9144000" cy="9540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Defn:</a:t>
            </a:r>
            <a:r>
              <a:rPr lang="en-US" sz="2800"/>
              <a:t>  A function is a relation where every x value has one and only one value of y assigned to it.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114800" y="3189288"/>
          <a:ext cx="1143000" cy="222567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77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x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-4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66750" y="3189288"/>
          <a:ext cx="1143000" cy="2225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x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-3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-1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173913" y="3189288"/>
          <a:ext cx="1143000" cy="222567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77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x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-2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-5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66750" y="5551488"/>
            <a:ext cx="12493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cs typeface="Times New Roman" pitchFamily="18" charset="0"/>
              </a:rPr>
              <a:t>function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810000" y="5551488"/>
            <a:ext cx="1981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cs typeface="Times New Roman" pitchFamily="18" charset="0"/>
              </a:rPr>
              <a:t>not a function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162800" y="5537200"/>
            <a:ext cx="12461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cs typeface="Times New Roman" pitchFamily="18" charset="0"/>
              </a:rPr>
              <a:t>function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0" y="1828800"/>
            <a:ext cx="9144000" cy="9540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7030A0"/>
                </a:solidFill>
              </a:rPr>
              <a:t>State whether or not the following relations could be a function or not.</a:t>
            </a:r>
          </a:p>
        </p:txBody>
      </p:sp>
      <p:sp>
        <p:nvSpPr>
          <p:cNvPr id="10" name="Oval 9"/>
          <p:cNvSpPr/>
          <p:nvPr/>
        </p:nvSpPr>
        <p:spPr>
          <a:xfrm>
            <a:off x="4114800" y="3581400"/>
            <a:ext cx="11430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114800" y="4724400"/>
            <a:ext cx="11430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-11113" y="0"/>
            <a:ext cx="9144001" cy="533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800" b="1" dirty="0">
                <a:latin typeface="Arial" charset="0"/>
                <a:cs typeface="Arial" charset="0"/>
              </a:rPr>
              <a:t>3.5 – Introduction to Functions</a:t>
            </a:r>
          </a:p>
        </p:txBody>
      </p:sp>
    </p:spTree>
    <p:extLst>
      <p:ext uri="{BB962C8B-B14F-4D97-AF65-F5344CB8AC3E}">
        <p14:creationId xmlns:p14="http://schemas.microsoft.com/office/powerpoint/2010/main" val="2950436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  <p:bldP spid="7" grpId="0"/>
      <p:bldP spid="8" grpId="0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514600" y="609600"/>
            <a:ext cx="3848100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Functions and Equations.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825500" y="2232025"/>
          <a:ext cx="114300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Equation" r:id="rId3" imgW="647419" imgH="203112" progId="Equation.3">
                  <p:embed/>
                </p:oleObj>
              </mc:Choice>
              <mc:Fallback>
                <p:oleObj name="Equation" r:id="rId3" imgW="647419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500" y="2232025"/>
                        <a:ext cx="1143000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27088" y="2863850"/>
          <a:ext cx="1143000" cy="222567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77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x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-3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-2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-7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122738" y="2863850"/>
          <a:ext cx="1143000" cy="2225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x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-2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-4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-3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227888" y="2863850"/>
          <a:ext cx="1143000" cy="222567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77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x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-1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-2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267200" y="2209800"/>
          <a:ext cx="739775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Equation" r:id="rId5" imgW="419100" imgH="228600" progId="Equation.3">
                  <p:embed/>
                </p:oleObj>
              </mc:Choice>
              <mc:Fallback>
                <p:oleObj name="Equation" r:id="rId5" imgW="4191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2209800"/>
                        <a:ext cx="739775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7391400" y="2209800"/>
          <a:ext cx="739775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Equation" r:id="rId7" imgW="419100" imgH="228600" progId="Equation.3">
                  <p:embed/>
                </p:oleObj>
              </mc:Choice>
              <mc:Fallback>
                <p:oleObj name="Equation" r:id="rId7" imgW="4191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2209800"/>
                        <a:ext cx="739775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39775" y="5257800"/>
            <a:ext cx="1247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cs typeface="Times New Roman" pitchFamily="18" charset="0"/>
              </a:rPr>
              <a:t>function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114800" y="5265738"/>
            <a:ext cx="12493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cs typeface="Times New Roman" pitchFamily="18" charset="0"/>
              </a:rPr>
              <a:t>function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884988" y="5257800"/>
            <a:ext cx="1981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cs typeface="Times New Roman" pitchFamily="18" charset="0"/>
              </a:rPr>
              <a:t>not a function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0" y="1173163"/>
            <a:ext cx="9144000" cy="9540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7030A0"/>
                </a:solidFill>
              </a:rPr>
              <a:t>State whether or not the following equations are functions or not.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-11113" y="0"/>
            <a:ext cx="9144001" cy="533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800" b="1" dirty="0">
                <a:latin typeface="Arial" charset="0"/>
                <a:cs typeface="Arial" charset="0"/>
              </a:rPr>
              <a:t>3.5 – Introduction to Functions</a:t>
            </a:r>
          </a:p>
        </p:txBody>
      </p:sp>
    </p:spTree>
    <p:extLst>
      <p:ext uri="{BB962C8B-B14F-4D97-AF65-F5344CB8AC3E}">
        <p14:creationId xmlns:p14="http://schemas.microsoft.com/office/powerpoint/2010/main" val="112771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  <p:bldP spid="10" grpId="0"/>
      <p:bldP spid="11" grpId="0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1113" y="1490663"/>
            <a:ext cx="9132887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>
                <a:schemeClr val="accent2"/>
              </a:buClr>
            </a:pPr>
            <a:r>
              <a:rPr lang="en-US" sz="2800">
                <a:solidFill>
                  <a:srgbClr val="FF0000"/>
                </a:solidFill>
                <a:latin typeface="Arial" charset="0"/>
                <a:ea typeface="ＭＳ Ｐゴシック" pitchFamily="34" charset="-128"/>
                <a:cs typeface="Arial" charset="0"/>
              </a:rPr>
              <a:t>Vertical Line Test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22300"/>
            <a:ext cx="913288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buSzPct val="100000"/>
            </a:pPr>
            <a:r>
              <a:rPr lang="en-US" sz="2800">
                <a:solidFill>
                  <a:srgbClr val="7030A0"/>
                </a:solidFill>
                <a:latin typeface="Arial" charset="0"/>
                <a:ea typeface="ＭＳ Ｐゴシック" pitchFamily="34" charset="-128"/>
                <a:cs typeface="Arial" charset="0"/>
              </a:rPr>
              <a:t>Graphs can be used to determine if a relation is a function.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1113" y="2100263"/>
            <a:ext cx="9121775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>
                <a:latin typeface="Arial" charset="0"/>
                <a:ea typeface="ＭＳ Ｐゴシック" pitchFamily="34" charset="-128"/>
                <a:cs typeface="Arial" charset="0"/>
              </a:rPr>
              <a:t>If a vertical line can be drawn so that it intersects a graph of an equation more than once, then the equation is not a function.</a:t>
            </a:r>
            <a:endParaRPr lang="en-US" sz="2800"/>
          </a:p>
        </p:txBody>
      </p:sp>
      <p:sp>
        <p:nvSpPr>
          <p:cNvPr id="6" name="Oval 5"/>
          <p:cNvSpPr/>
          <p:nvPr/>
        </p:nvSpPr>
        <p:spPr>
          <a:xfrm>
            <a:off x="4191000" y="3810000"/>
            <a:ext cx="2819400" cy="1447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6324600" y="3657600"/>
            <a:ext cx="0" cy="1905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reeform 7"/>
          <p:cNvSpPr/>
          <p:nvPr/>
        </p:nvSpPr>
        <p:spPr>
          <a:xfrm>
            <a:off x="671513" y="3908425"/>
            <a:ext cx="1700212" cy="1149350"/>
          </a:xfrm>
          <a:custGeom>
            <a:avLst/>
            <a:gdLst>
              <a:gd name="connsiteX0" fmla="*/ 0 w 1699327"/>
              <a:gd name="connsiteY0" fmla="*/ 0 h 1149069"/>
              <a:gd name="connsiteX1" fmla="*/ 153749 w 1699327"/>
              <a:gd name="connsiteY1" fmla="*/ 606903 h 1149069"/>
              <a:gd name="connsiteX2" fmla="*/ 469338 w 1699327"/>
              <a:gd name="connsiteY2" fmla="*/ 825388 h 1149069"/>
              <a:gd name="connsiteX3" fmla="*/ 882032 w 1699327"/>
              <a:gd name="connsiteY3" fmla="*/ 582627 h 1149069"/>
              <a:gd name="connsiteX4" fmla="*/ 1124793 w 1699327"/>
              <a:gd name="connsiteY4" fmla="*/ 226577 h 1149069"/>
              <a:gd name="connsiteX5" fmla="*/ 1488934 w 1699327"/>
              <a:gd name="connsiteY5" fmla="*/ 525982 h 1149069"/>
              <a:gd name="connsiteX6" fmla="*/ 1699327 w 1699327"/>
              <a:gd name="connsiteY6" fmla="*/ 1149069 h 1149069"/>
              <a:gd name="connsiteX7" fmla="*/ 1699327 w 1699327"/>
              <a:gd name="connsiteY7" fmla="*/ 1149069 h 1149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9327" h="1149069">
                <a:moveTo>
                  <a:pt x="0" y="0"/>
                </a:moveTo>
                <a:cubicBezTo>
                  <a:pt x="37763" y="234669"/>
                  <a:pt x="75526" y="469338"/>
                  <a:pt x="153749" y="606903"/>
                </a:cubicBezTo>
                <a:cubicBezTo>
                  <a:pt x="231972" y="744468"/>
                  <a:pt x="347958" y="829434"/>
                  <a:pt x="469338" y="825388"/>
                </a:cubicBezTo>
                <a:cubicBezTo>
                  <a:pt x="590718" y="821342"/>
                  <a:pt x="772790" y="682429"/>
                  <a:pt x="882032" y="582627"/>
                </a:cubicBezTo>
                <a:cubicBezTo>
                  <a:pt x="991274" y="482825"/>
                  <a:pt x="1023643" y="236018"/>
                  <a:pt x="1124793" y="226577"/>
                </a:cubicBezTo>
                <a:cubicBezTo>
                  <a:pt x="1225943" y="217136"/>
                  <a:pt x="1393178" y="372233"/>
                  <a:pt x="1488934" y="525982"/>
                </a:cubicBezTo>
                <a:cubicBezTo>
                  <a:pt x="1584690" y="679731"/>
                  <a:pt x="1699327" y="1149069"/>
                  <a:pt x="1699327" y="1149069"/>
                </a:cubicBezTo>
                <a:lnTo>
                  <a:pt x="1699327" y="1149069"/>
                </a:lnTo>
              </a:path>
            </a:pathLst>
          </a:custGeom>
          <a:noFill/>
          <a:ln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676400" y="3657600"/>
            <a:ext cx="0" cy="1905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914400" y="3657600"/>
            <a:ext cx="0" cy="1905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-11113" y="0"/>
            <a:ext cx="9144001" cy="533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800" b="1" dirty="0">
                <a:latin typeface="Arial" charset="0"/>
                <a:cs typeface="Arial" charset="0"/>
              </a:rPr>
              <a:t>3.5 – Introduction to Functions</a:t>
            </a:r>
          </a:p>
        </p:txBody>
      </p:sp>
    </p:spTree>
    <p:extLst>
      <p:ext uri="{BB962C8B-B14F-4D97-AF65-F5344CB8AC3E}">
        <p14:creationId xmlns:p14="http://schemas.microsoft.com/office/powerpoint/2010/main" val="4246563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438" y="1473200"/>
            <a:ext cx="6888162" cy="51450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Line 3"/>
          <p:cNvSpPr>
            <a:spLocks noChangeShapeType="1"/>
          </p:cNvSpPr>
          <p:nvPr/>
        </p:nvSpPr>
        <p:spPr bwMode="auto">
          <a:xfrm>
            <a:off x="5557838" y="1612900"/>
            <a:ext cx="1587" cy="4954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 flipV="1">
            <a:off x="2052638" y="3911600"/>
            <a:ext cx="6705600" cy="12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8910638" y="3683000"/>
            <a:ext cx="265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634038" y="1168400"/>
            <a:ext cx="265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y</a:t>
            </a: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661988"/>
            <a:ext cx="913288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00B0F0"/>
                </a:solidFill>
                <a:cs typeface="Times New Roman" pitchFamily="18" charset="0"/>
              </a:rPr>
              <a:t>The Vertical Line Test</a:t>
            </a:r>
            <a:endParaRPr lang="en-US" sz="2800" b="1">
              <a:solidFill>
                <a:srgbClr val="00B0F0"/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28600" y="2332038"/>
          <a:ext cx="1371600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4" imgW="647419" imgH="203112" progId="Equation.3">
                  <p:embed/>
                </p:oleObj>
              </mc:Choice>
              <mc:Fallback>
                <p:oleObj name="Equation" r:id="rId4" imgW="647419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332038"/>
                        <a:ext cx="1371600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81000" y="2933700"/>
          <a:ext cx="1143000" cy="222408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77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x</a:t>
                      </a:r>
                    </a:p>
                  </a:txBody>
                  <a:tcPr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</a:t>
                      </a:r>
                    </a:p>
                  </a:txBody>
                  <a:tcPr marT="45700" marB="457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</a:p>
                  </a:txBody>
                  <a:tcPr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-3</a:t>
                      </a:r>
                    </a:p>
                  </a:txBody>
                  <a:tcPr marT="45700" marB="457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T="45700" marB="457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-2</a:t>
                      </a:r>
                    </a:p>
                  </a:txBody>
                  <a:tcPr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-7</a:t>
                      </a:r>
                    </a:p>
                  </a:txBody>
                  <a:tcPr marT="45700" marB="457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T="45700" marB="457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T="45700" marB="457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 flipV="1">
            <a:off x="4648200" y="2209800"/>
            <a:ext cx="2362200" cy="388620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172200" y="2932113"/>
            <a:ext cx="0" cy="190500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6942138" y="2819400"/>
            <a:ext cx="1527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function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-11113" y="0"/>
            <a:ext cx="9144001" cy="533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800" b="1" dirty="0">
                <a:latin typeface="Arial" charset="0"/>
                <a:cs typeface="Arial" charset="0"/>
              </a:rPr>
              <a:t>3.5 – Introduction to Functions</a:t>
            </a:r>
          </a:p>
        </p:txBody>
      </p:sp>
    </p:spTree>
    <p:extLst>
      <p:ext uri="{BB962C8B-B14F-4D97-AF65-F5344CB8AC3E}">
        <p14:creationId xmlns:p14="http://schemas.microsoft.com/office/powerpoint/2010/main" val="2479043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1519238"/>
            <a:ext cx="6888163" cy="51450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Line 3"/>
          <p:cNvSpPr>
            <a:spLocks noChangeShapeType="1"/>
          </p:cNvSpPr>
          <p:nvPr/>
        </p:nvSpPr>
        <p:spPr bwMode="auto">
          <a:xfrm>
            <a:off x="5543550" y="1658938"/>
            <a:ext cx="1588" cy="4954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 flipV="1">
            <a:off x="2038350" y="3957638"/>
            <a:ext cx="6705600" cy="12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8896350" y="3729038"/>
            <a:ext cx="265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403850" y="1196975"/>
            <a:ext cx="265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y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63563" y="2382838"/>
          <a:ext cx="1006475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4" imgW="419100" imgH="228600" progId="Equation.3">
                  <p:embed/>
                </p:oleObj>
              </mc:Choice>
              <mc:Fallback>
                <p:oleObj name="Equation" r:id="rId4" imgW="4191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563" y="2382838"/>
                        <a:ext cx="1006475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95300" y="3022600"/>
          <a:ext cx="1143000" cy="2225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x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-2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-4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-3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T="45733" marB="45733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Freeform 8"/>
          <p:cNvSpPr/>
          <p:nvPr/>
        </p:nvSpPr>
        <p:spPr>
          <a:xfrm>
            <a:off x="4710113" y="1868488"/>
            <a:ext cx="1609725" cy="2097087"/>
          </a:xfrm>
          <a:custGeom>
            <a:avLst/>
            <a:gdLst>
              <a:gd name="connsiteX0" fmla="*/ 0 w 1610315"/>
              <a:gd name="connsiteY0" fmla="*/ 0 h 2095837"/>
              <a:gd name="connsiteX1" fmla="*/ 275129 w 1610315"/>
              <a:gd name="connsiteY1" fmla="*/ 1181437 h 2095837"/>
              <a:gd name="connsiteX2" fmla="*/ 525982 w 1610315"/>
              <a:gd name="connsiteY2" fmla="*/ 1861168 h 2095837"/>
              <a:gd name="connsiteX3" fmla="*/ 833479 w 1610315"/>
              <a:gd name="connsiteY3" fmla="*/ 2095837 h 2095837"/>
              <a:gd name="connsiteX4" fmla="*/ 1076240 w 1610315"/>
              <a:gd name="connsiteY4" fmla="*/ 1861168 h 2095837"/>
              <a:gd name="connsiteX5" fmla="*/ 1351370 w 1610315"/>
              <a:gd name="connsiteY5" fmla="*/ 1157161 h 2095837"/>
              <a:gd name="connsiteX6" fmla="*/ 1610315 w 1610315"/>
              <a:gd name="connsiteY6" fmla="*/ 8092 h 2095837"/>
              <a:gd name="connsiteX7" fmla="*/ 1610315 w 1610315"/>
              <a:gd name="connsiteY7" fmla="*/ 8092 h 2095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10315" h="2095837">
                <a:moveTo>
                  <a:pt x="0" y="0"/>
                </a:moveTo>
                <a:cubicBezTo>
                  <a:pt x="93732" y="435621"/>
                  <a:pt x="187465" y="871242"/>
                  <a:pt x="275129" y="1181437"/>
                </a:cubicBezTo>
                <a:cubicBezTo>
                  <a:pt x="362793" y="1491632"/>
                  <a:pt x="432924" y="1708768"/>
                  <a:pt x="525982" y="1861168"/>
                </a:cubicBezTo>
                <a:cubicBezTo>
                  <a:pt x="619040" y="2013568"/>
                  <a:pt x="741769" y="2095837"/>
                  <a:pt x="833479" y="2095837"/>
                </a:cubicBezTo>
                <a:cubicBezTo>
                  <a:pt x="925189" y="2095837"/>
                  <a:pt x="989925" y="2017614"/>
                  <a:pt x="1076240" y="1861168"/>
                </a:cubicBezTo>
                <a:cubicBezTo>
                  <a:pt x="1162555" y="1704722"/>
                  <a:pt x="1262358" y="1466007"/>
                  <a:pt x="1351370" y="1157161"/>
                </a:cubicBezTo>
                <a:cubicBezTo>
                  <a:pt x="1440383" y="848315"/>
                  <a:pt x="1610315" y="8092"/>
                  <a:pt x="1610315" y="8092"/>
                </a:cubicBezTo>
                <a:lnTo>
                  <a:pt x="1610315" y="8092"/>
                </a:lnTo>
              </a:path>
            </a:pathLst>
          </a:custGeom>
          <a:noFill/>
          <a:ln w="28575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5105400" y="2514600"/>
            <a:ext cx="0" cy="190500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661988"/>
            <a:ext cx="913288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00B0F0"/>
                </a:solidFill>
                <a:cs typeface="Times New Roman" pitchFamily="18" charset="0"/>
              </a:rPr>
              <a:t>The Vertical Line Test</a:t>
            </a:r>
            <a:endParaRPr lang="en-US" sz="2800" b="1">
              <a:solidFill>
                <a:srgbClr val="00B0F0"/>
              </a:solidFill>
            </a:endParaRP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6319838" y="2252663"/>
            <a:ext cx="1527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function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-11113" y="0"/>
            <a:ext cx="9144001" cy="533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800" b="1" dirty="0">
                <a:latin typeface="Arial" charset="0"/>
                <a:cs typeface="Arial" charset="0"/>
              </a:rPr>
              <a:t>3.5 – Introduction to Functions</a:t>
            </a:r>
          </a:p>
        </p:txBody>
      </p:sp>
    </p:spTree>
    <p:extLst>
      <p:ext uri="{BB962C8B-B14F-4D97-AF65-F5344CB8AC3E}">
        <p14:creationId xmlns:p14="http://schemas.microsoft.com/office/powerpoint/2010/main" val="268818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6275" y="1509713"/>
            <a:ext cx="6888163" cy="51450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Line 3"/>
          <p:cNvSpPr>
            <a:spLocks noChangeShapeType="1"/>
          </p:cNvSpPr>
          <p:nvPr/>
        </p:nvSpPr>
        <p:spPr bwMode="auto">
          <a:xfrm>
            <a:off x="5527675" y="1649413"/>
            <a:ext cx="1588" cy="4954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 flipV="1">
            <a:off x="2022475" y="3948113"/>
            <a:ext cx="6705600" cy="12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8880475" y="3719513"/>
            <a:ext cx="265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375275" y="1192213"/>
            <a:ext cx="265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y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01663" y="2363788"/>
          <a:ext cx="1006475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4" imgW="419100" imgH="228600" progId="Equation.3">
                  <p:embed/>
                </p:oleObj>
              </mc:Choice>
              <mc:Fallback>
                <p:oleObj name="Equation" r:id="rId4" imgW="4191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663" y="2363788"/>
                        <a:ext cx="1006475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95300" y="2970213"/>
          <a:ext cx="1143000" cy="222408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77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x</a:t>
                      </a:r>
                    </a:p>
                  </a:txBody>
                  <a:tcPr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</a:t>
                      </a:r>
                    </a:p>
                  </a:txBody>
                  <a:tcPr marT="45700" marB="457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T="45700" marB="457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-1</a:t>
                      </a:r>
                    </a:p>
                  </a:txBody>
                  <a:tcPr marT="45700" marB="457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T="45700" marB="457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-2</a:t>
                      </a:r>
                    </a:p>
                  </a:txBody>
                  <a:tcPr marT="45700" marB="457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</a:p>
                  </a:txBody>
                  <a:tcPr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</a:p>
                  </a:txBody>
                  <a:tcPr marT="45700" marB="457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Freeform 8"/>
          <p:cNvSpPr/>
          <p:nvPr/>
        </p:nvSpPr>
        <p:spPr>
          <a:xfrm rot="5400000">
            <a:off x="5891213" y="2914650"/>
            <a:ext cx="1371600" cy="2095500"/>
          </a:xfrm>
          <a:custGeom>
            <a:avLst/>
            <a:gdLst>
              <a:gd name="connsiteX0" fmla="*/ 0 w 1610315"/>
              <a:gd name="connsiteY0" fmla="*/ 0 h 2095837"/>
              <a:gd name="connsiteX1" fmla="*/ 275129 w 1610315"/>
              <a:gd name="connsiteY1" fmla="*/ 1181437 h 2095837"/>
              <a:gd name="connsiteX2" fmla="*/ 525982 w 1610315"/>
              <a:gd name="connsiteY2" fmla="*/ 1861168 h 2095837"/>
              <a:gd name="connsiteX3" fmla="*/ 833479 w 1610315"/>
              <a:gd name="connsiteY3" fmla="*/ 2095837 h 2095837"/>
              <a:gd name="connsiteX4" fmla="*/ 1076240 w 1610315"/>
              <a:gd name="connsiteY4" fmla="*/ 1861168 h 2095837"/>
              <a:gd name="connsiteX5" fmla="*/ 1351370 w 1610315"/>
              <a:gd name="connsiteY5" fmla="*/ 1157161 h 2095837"/>
              <a:gd name="connsiteX6" fmla="*/ 1610315 w 1610315"/>
              <a:gd name="connsiteY6" fmla="*/ 8092 h 2095837"/>
              <a:gd name="connsiteX7" fmla="*/ 1610315 w 1610315"/>
              <a:gd name="connsiteY7" fmla="*/ 8092 h 2095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10315" h="2095837">
                <a:moveTo>
                  <a:pt x="0" y="0"/>
                </a:moveTo>
                <a:cubicBezTo>
                  <a:pt x="93732" y="435621"/>
                  <a:pt x="187465" y="871242"/>
                  <a:pt x="275129" y="1181437"/>
                </a:cubicBezTo>
                <a:cubicBezTo>
                  <a:pt x="362793" y="1491632"/>
                  <a:pt x="432924" y="1708768"/>
                  <a:pt x="525982" y="1861168"/>
                </a:cubicBezTo>
                <a:cubicBezTo>
                  <a:pt x="619040" y="2013568"/>
                  <a:pt x="741769" y="2095837"/>
                  <a:pt x="833479" y="2095837"/>
                </a:cubicBezTo>
                <a:cubicBezTo>
                  <a:pt x="925189" y="2095837"/>
                  <a:pt x="989925" y="2017614"/>
                  <a:pt x="1076240" y="1861168"/>
                </a:cubicBezTo>
                <a:cubicBezTo>
                  <a:pt x="1162555" y="1704722"/>
                  <a:pt x="1262358" y="1466007"/>
                  <a:pt x="1351370" y="1157161"/>
                </a:cubicBezTo>
                <a:cubicBezTo>
                  <a:pt x="1440383" y="848315"/>
                  <a:pt x="1610315" y="8092"/>
                  <a:pt x="1610315" y="8092"/>
                </a:cubicBezTo>
                <a:lnTo>
                  <a:pt x="1610315" y="8092"/>
                </a:lnTo>
              </a:path>
            </a:pathLst>
          </a:custGeom>
          <a:noFill/>
          <a:ln w="28575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0" y="661988"/>
            <a:ext cx="913288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00B0F0"/>
                </a:solidFill>
                <a:cs typeface="Times New Roman" pitchFamily="18" charset="0"/>
              </a:rPr>
              <a:t>The Vertical Line Test</a:t>
            </a:r>
            <a:endParaRPr lang="en-US" sz="2800" b="1">
              <a:solidFill>
                <a:srgbClr val="00B0F0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6705600" y="3128963"/>
            <a:ext cx="0" cy="190500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5640388" y="2438400"/>
            <a:ext cx="25892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not a function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-11113" y="0"/>
            <a:ext cx="9144001" cy="533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800" b="1" dirty="0">
                <a:latin typeface="Arial" charset="0"/>
                <a:cs typeface="Arial" charset="0"/>
              </a:rPr>
              <a:t>3.5 – Introduction to Functions</a:t>
            </a:r>
          </a:p>
        </p:txBody>
      </p:sp>
    </p:spTree>
    <p:extLst>
      <p:ext uri="{BB962C8B-B14F-4D97-AF65-F5344CB8AC3E}">
        <p14:creationId xmlns:p14="http://schemas.microsoft.com/office/powerpoint/2010/main" val="3268709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81000" y="1371600"/>
            <a:ext cx="35052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latin typeface="Arial" charset="0"/>
                <a:cs typeface="Arial" charset="0"/>
              </a:rPr>
              <a:t>Find the domain and range of the function graphed to the right.  Use interval notation</a:t>
            </a:r>
            <a:r>
              <a:rPr lang="en-US" sz="3200">
                <a:latin typeface="Arial" charset="0"/>
                <a:cs typeface="Arial" charset="0"/>
              </a:rPr>
              <a:t>.</a:t>
            </a: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3919538" y="1033463"/>
            <a:ext cx="5045075" cy="5029200"/>
            <a:chOff x="2469" y="651"/>
            <a:chExt cx="3178" cy="3168"/>
          </a:xfrm>
        </p:grpSpPr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2469" y="651"/>
              <a:ext cx="3178" cy="3168"/>
              <a:chOff x="370" y="518"/>
              <a:chExt cx="3178" cy="3168"/>
            </a:xfrm>
          </p:grpSpPr>
          <p:sp>
            <p:nvSpPr>
              <p:cNvPr id="6" name="Line 5"/>
              <p:cNvSpPr>
                <a:spLocks noChangeShapeType="1"/>
              </p:cNvSpPr>
              <p:nvPr/>
            </p:nvSpPr>
            <p:spPr bwMode="auto">
              <a:xfrm>
                <a:off x="1858" y="710"/>
                <a:ext cx="0" cy="2976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 type="stealth" w="med" len="med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" name="Line 6"/>
              <p:cNvSpPr>
                <a:spLocks noChangeShapeType="1"/>
              </p:cNvSpPr>
              <p:nvPr/>
            </p:nvSpPr>
            <p:spPr bwMode="auto">
              <a:xfrm>
                <a:off x="370" y="2198"/>
                <a:ext cx="2976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 type="stealth" w="med" len="med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8" name="Line 7"/>
              <p:cNvSpPr>
                <a:spLocks noChangeShapeType="1"/>
              </p:cNvSpPr>
              <p:nvPr/>
            </p:nvSpPr>
            <p:spPr bwMode="auto">
              <a:xfrm>
                <a:off x="418" y="2006"/>
                <a:ext cx="2880" cy="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9" name="Line 8"/>
              <p:cNvSpPr>
                <a:spLocks noChangeShapeType="1"/>
              </p:cNvSpPr>
              <p:nvPr/>
            </p:nvSpPr>
            <p:spPr bwMode="auto">
              <a:xfrm>
                <a:off x="418" y="1814"/>
                <a:ext cx="2880" cy="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" name="Line 9"/>
              <p:cNvSpPr>
                <a:spLocks noChangeShapeType="1"/>
              </p:cNvSpPr>
              <p:nvPr/>
            </p:nvSpPr>
            <p:spPr bwMode="auto">
              <a:xfrm>
                <a:off x="418" y="1622"/>
                <a:ext cx="2880" cy="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1" name="Line 10"/>
              <p:cNvSpPr>
                <a:spLocks noChangeShapeType="1"/>
              </p:cNvSpPr>
              <p:nvPr/>
            </p:nvSpPr>
            <p:spPr bwMode="auto">
              <a:xfrm>
                <a:off x="418" y="1430"/>
                <a:ext cx="2880" cy="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2" name="Line 11"/>
              <p:cNvSpPr>
                <a:spLocks noChangeShapeType="1"/>
              </p:cNvSpPr>
              <p:nvPr/>
            </p:nvSpPr>
            <p:spPr bwMode="auto">
              <a:xfrm>
                <a:off x="418" y="1238"/>
                <a:ext cx="2880" cy="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3" name="Line 12"/>
              <p:cNvSpPr>
                <a:spLocks noChangeShapeType="1"/>
              </p:cNvSpPr>
              <p:nvPr/>
            </p:nvSpPr>
            <p:spPr bwMode="auto">
              <a:xfrm>
                <a:off x="418" y="1046"/>
                <a:ext cx="2880" cy="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" name="Line 13"/>
              <p:cNvSpPr>
                <a:spLocks noChangeShapeType="1"/>
              </p:cNvSpPr>
              <p:nvPr/>
            </p:nvSpPr>
            <p:spPr bwMode="auto">
              <a:xfrm>
                <a:off x="418" y="854"/>
                <a:ext cx="2880" cy="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5" name="Line 14"/>
              <p:cNvSpPr>
                <a:spLocks noChangeShapeType="1"/>
              </p:cNvSpPr>
              <p:nvPr/>
            </p:nvSpPr>
            <p:spPr bwMode="auto">
              <a:xfrm>
                <a:off x="418" y="2390"/>
                <a:ext cx="2880" cy="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6" name="Line 15"/>
              <p:cNvSpPr>
                <a:spLocks noChangeShapeType="1"/>
              </p:cNvSpPr>
              <p:nvPr/>
            </p:nvSpPr>
            <p:spPr bwMode="auto">
              <a:xfrm>
                <a:off x="418" y="2582"/>
                <a:ext cx="2880" cy="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7" name="Line 16"/>
              <p:cNvSpPr>
                <a:spLocks noChangeShapeType="1"/>
              </p:cNvSpPr>
              <p:nvPr/>
            </p:nvSpPr>
            <p:spPr bwMode="auto">
              <a:xfrm>
                <a:off x="418" y="2774"/>
                <a:ext cx="2880" cy="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" name="Line 17"/>
              <p:cNvSpPr>
                <a:spLocks noChangeShapeType="1"/>
              </p:cNvSpPr>
              <p:nvPr/>
            </p:nvSpPr>
            <p:spPr bwMode="auto">
              <a:xfrm>
                <a:off x="418" y="2966"/>
                <a:ext cx="2880" cy="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" name="Line 18"/>
              <p:cNvSpPr>
                <a:spLocks noChangeShapeType="1"/>
              </p:cNvSpPr>
              <p:nvPr/>
            </p:nvSpPr>
            <p:spPr bwMode="auto">
              <a:xfrm>
                <a:off x="418" y="3158"/>
                <a:ext cx="2880" cy="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" name="Line 19"/>
              <p:cNvSpPr>
                <a:spLocks noChangeShapeType="1"/>
              </p:cNvSpPr>
              <p:nvPr/>
            </p:nvSpPr>
            <p:spPr bwMode="auto">
              <a:xfrm>
                <a:off x="418" y="3350"/>
                <a:ext cx="2880" cy="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" name="Line 20"/>
              <p:cNvSpPr>
                <a:spLocks noChangeShapeType="1"/>
              </p:cNvSpPr>
              <p:nvPr/>
            </p:nvSpPr>
            <p:spPr bwMode="auto">
              <a:xfrm>
                <a:off x="418" y="3542"/>
                <a:ext cx="2880" cy="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2" name="Line 21"/>
              <p:cNvSpPr>
                <a:spLocks noChangeShapeType="1"/>
              </p:cNvSpPr>
              <p:nvPr/>
            </p:nvSpPr>
            <p:spPr bwMode="auto">
              <a:xfrm>
                <a:off x="1666" y="758"/>
                <a:ext cx="0" cy="288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" name="Line 22"/>
              <p:cNvSpPr>
                <a:spLocks noChangeShapeType="1"/>
              </p:cNvSpPr>
              <p:nvPr/>
            </p:nvSpPr>
            <p:spPr bwMode="auto">
              <a:xfrm>
                <a:off x="1474" y="758"/>
                <a:ext cx="0" cy="288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4" name="Line 23"/>
              <p:cNvSpPr>
                <a:spLocks noChangeShapeType="1"/>
              </p:cNvSpPr>
              <p:nvPr/>
            </p:nvSpPr>
            <p:spPr bwMode="auto">
              <a:xfrm>
                <a:off x="1282" y="758"/>
                <a:ext cx="0" cy="288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" name="Line 24"/>
              <p:cNvSpPr>
                <a:spLocks noChangeShapeType="1"/>
              </p:cNvSpPr>
              <p:nvPr/>
            </p:nvSpPr>
            <p:spPr bwMode="auto">
              <a:xfrm>
                <a:off x="1090" y="758"/>
                <a:ext cx="0" cy="288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6" name="Line 25"/>
              <p:cNvSpPr>
                <a:spLocks noChangeShapeType="1"/>
              </p:cNvSpPr>
              <p:nvPr/>
            </p:nvSpPr>
            <p:spPr bwMode="auto">
              <a:xfrm>
                <a:off x="898" y="758"/>
                <a:ext cx="0" cy="288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" name="Line 26"/>
              <p:cNvSpPr>
                <a:spLocks noChangeShapeType="1"/>
              </p:cNvSpPr>
              <p:nvPr/>
            </p:nvSpPr>
            <p:spPr bwMode="auto">
              <a:xfrm>
                <a:off x="706" y="758"/>
                <a:ext cx="0" cy="288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" name="Line 27"/>
              <p:cNvSpPr>
                <a:spLocks noChangeShapeType="1"/>
              </p:cNvSpPr>
              <p:nvPr/>
            </p:nvSpPr>
            <p:spPr bwMode="auto">
              <a:xfrm>
                <a:off x="514" y="758"/>
                <a:ext cx="0" cy="288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9" name="Line 28"/>
              <p:cNvSpPr>
                <a:spLocks noChangeShapeType="1"/>
              </p:cNvSpPr>
              <p:nvPr/>
            </p:nvSpPr>
            <p:spPr bwMode="auto">
              <a:xfrm>
                <a:off x="2050" y="758"/>
                <a:ext cx="0" cy="288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0" name="Line 29"/>
              <p:cNvSpPr>
                <a:spLocks noChangeShapeType="1"/>
              </p:cNvSpPr>
              <p:nvPr/>
            </p:nvSpPr>
            <p:spPr bwMode="auto">
              <a:xfrm>
                <a:off x="2242" y="758"/>
                <a:ext cx="0" cy="288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" name="Line 30"/>
              <p:cNvSpPr>
                <a:spLocks noChangeShapeType="1"/>
              </p:cNvSpPr>
              <p:nvPr/>
            </p:nvSpPr>
            <p:spPr bwMode="auto">
              <a:xfrm>
                <a:off x="2434" y="758"/>
                <a:ext cx="0" cy="288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2" name="Line 31"/>
              <p:cNvSpPr>
                <a:spLocks noChangeShapeType="1"/>
              </p:cNvSpPr>
              <p:nvPr/>
            </p:nvSpPr>
            <p:spPr bwMode="auto">
              <a:xfrm>
                <a:off x="2626" y="758"/>
                <a:ext cx="0" cy="2928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" name="Line 32"/>
              <p:cNvSpPr>
                <a:spLocks noChangeShapeType="1"/>
              </p:cNvSpPr>
              <p:nvPr/>
            </p:nvSpPr>
            <p:spPr bwMode="auto">
              <a:xfrm>
                <a:off x="2818" y="758"/>
                <a:ext cx="0" cy="288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4" name="Line 33"/>
              <p:cNvSpPr>
                <a:spLocks noChangeShapeType="1"/>
              </p:cNvSpPr>
              <p:nvPr/>
            </p:nvSpPr>
            <p:spPr bwMode="auto">
              <a:xfrm>
                <a:off x="3010" y="758"/>
                <a:ext cx="0" cy="288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" name="Line 34"/>
              <p:cNvSpPr>
                <a:spLocks noChangeShapeType="1"/>
              </p:cNvSpPr>
              <p:nvPr/>
            </p:nvSpPr>
            <p:spPr bwMode="auto">
              <a:xfrm>
                <a:off x="3202" y="758"/>
                <a:ext cx="0" cy="288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6" name="Text Box 35"/>
              <p:cNvSpPr txBox="1">
                <a:spLocks noChangeArrowheads="1"/>
              </p:cNvSpPr>
              <p:nvPr/>
            </p:nvSpPr>
            <p:spPr bwMode="auto">
              <a:xfrm>
                <a:off x="3336" y="2080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b="1" i="1"/>
                  <a:t>x</a:t>
                </a:r>
              </a:p>
            </p:txBody>
          </p:sp>
          <p:sp>
            <p:nvSpPr>
              <p:cNvPr id="37" name="Text Box 36"/>
              <p:cNvSpPr txBox="1">
                <a:spLocks noChangeArrowheads="1"/>
              </p:cNvSpPr>
              <p:nvPr/>
            </p:nvSpPr>
            <p:spPr bwMode="auto">
              <a:xfrm>
                <a:off x="1666" y="518"/>
                <a:ext cx="20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b="1" i="1"/>
                  <a:t>y</a:t>
                </a:r>
              </a:p>
            </p:txBody>
          </p:sp>
        </p:grpSp>
        <p:sp>
          <p:nvSpPr>
            <p:cNvPr id="5" name="Line 37"/>
            <p:cNvSpPr>
              <a:spLocks noChangeShapeType="1"/>
            </p:cNvSpPr>
            <p:nvPr/>
          </p:nvSpPr>
          <p:spPr bwMode="auto">
            <a:xfrm>
              <a:off x="3380" y="1955"/>
              <a:ext cx="1351" cy="1133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8" name="Text Box 39"/>
          <p:cNvSpPr txBox="1">
            <a:spLocks noChangeArrowheads="1"/>
          </p:cNvSpPr>
          <p:nvPr/>
        </p:nvSpPr>
        <p:spPr bwMode="auto">
          <a:xfrm>
            <a:off x="390525" y="4100513"/>
            <a:ext cx="15652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latin typeface="Arial" charset="0"/>
                <a:cs typeface="Arial" charset="0"/>
              </a:rPr>
              <a:t>Domain:</a:t>
            </a:r>
          </a:p>
        </p:txBody>
      </p:sp>
      <p:sp>
        <p:nvSpPr>
          <p:cNvPr id="39" name="Line 40"/>
          <p:cNvSpPr>
            <a:spLocks noChangeShapeType="1"/>
          </p:cNvSpPr>
          <p:nvPr/>
        </p:nvSpPr>
        <p:spPr bwMode="auto">
          <a:xfrm>
            <a:off x="7510463" y="2495550"/>
            <a:ext cx="0" cy="2352675"/>
          </a:xfrm>
          <a:prstGeom prst="line">
            <a:avLst/>
          </a:prstGeom>
          <a:noFill/>
          <a:ln w="12700">
            <a:solidFill>
              <a:srgbClr val="D028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" name="Line 41"/>
          <p:cNvSpPr>
            <a:spLocks noChangeShapeType="1"/>
          </p:cNvSpPr>
          <p:nvPr/>
        </p:nvSpPr>
        <p:spPr bwMode="auto">
          <a:xfrm>
            <a:off x="5368925" y="2484438"/>
            <a:ext cx="0" cy="584200"/>
          </a:xfrm>
          <a:prstGeom prst="line">
            <a:avLst/>
          </a:prstGeom>
          <a:noFill/>
          <a:ln w="12700">
            <a:solidFill>
              <a:srgbClr val="D028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" name="Line 42"/>
          <p:cNvSpPr>
            <a:spLocks noChangeShapeType="1"/>
          </p:cNvSpPr>
          <p:nvPr/>
        </p:nvSpPr>
        <p:spPr bwMode="auto">
          <a:xfrm>
            <a:off x="5349875" y="2465388"/>
            <a:ext cx="2174875" cy="0"/>
          </a:xfrm>
          <a:prstGeom prst="line">
            <a:avLst/>
          </a:prstGeom>
          <a:noFill/>
          <a:ln w="12700">
            <a:solidFill>
              <a:srgbClr val="D028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2" name="Text Box 43"/>
          <p:cNvSpPr txBox="1">
            <a:spLocks noChangeArrowheads="1"/>
          </p:cNvSpPr>
          <p:nvPr/>
        </p:nvSpPr>
        <p:spPr bwMode="auto">
          <a:xfrm>
            <a:off x="5830888" y="2003425"/>
            <a:ext cx="14081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D02800"/>
                </a:solidFill>
                <a:latin typeface="Arial" charset="0"/>
                <a:cs typeface="Arial" charset="0"/>
              </a:rPr>
              <a:t>Domain</a:t>
            </a:r>
          </a:p>
        </p:txBody>
      </p:sp>
      <p:sp>
        <p:nvSpPr>
          <p:cNvPr id="43" name="Text Box 45"/>
          <p:cNvSpPr txBox="1">
            <a:spLocks noChangeArrowheads="1"/>
          </p:cNvSpPr>
          <p:nvPr/>
        </p:nvSpPr>
        <p:spPr bwMode="auto">
          <a:xfrm>
            <a:off x="374650" y="4767263"/>
            <a:ext cx="14541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latin typeface="Arial" charset="0"/>
                <a:cs typeface="Arial" charset="0"/>
              </a:rPr>
              <a:t>Range:</a:t>
            </a:r>
          </a:p>
        </p:txBody>
      </p:sp>
      <p:sp>
        <p:nvSpPr>
          <p:cNvPr id="44" name="Line 46"/>
          <p:cNvSpPr>
            <a:spLocks noChangeShapeType="1"/>
          </p:cNvSpPr>
          <p:nvPr/>
        </p:nvSpPr>
        <p:spPr bwMode="auto">
          <a:xfrm>
            <a:off x="4735513" y="4932363"/>
            <a:ext cx="2743200" cy="0"/>
          </a:xfrm>
          <a:prstGeom prst="line">
            <a:avLst/>
          </a:prstGeom>
          <a:noFill/>
          <a:ln w="12700">
            <a:solidFill>
              <a:srgbClr val="317FCD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5" name="Line 47"/>
          <p:cNvSpPr>
            <a:spLocks noChangeShapeType="1"/>
          </p:cNvSpPr>
          <p:nvPr/>
        </p:nvSpPr>
        <p:spPr bwMode="auto">
          <a:xfrm flipV="1">
            <a:off x="4738688" y="3106738"/>
            <a:ext cx="601662" cy="0"/>
          </a:xfrm>
          <a:prstGeom prst="line">
            <a:avLst/>
          </a:prstGeom>
          <a:noFill/>
          <a:ln w="12700">
            <a:solidFill>
              <a:srgbClr val="317FCD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" name="Line 48"/>
          <p:cNvSpPr>
            <a:spLocks noChangeShapeType="1"/>
          </p:cNvSpPr>
          <p:nvPr/>
        </p:nvSpPr>
        <p:spPr bwMode="auto">
          <a:xfrm>
            <a:off x="4751388" y="3087688"/>
            <a:ext cx="0" cy="1844675"/>
          </a:xfrm>
          <a:prstGeom prst="line">
            <a:avLst/>
          </a:prstGeom>
          <a:noFill/>
          <a:ln w="9525">
            <a:solidFill>
              <a:srgbClr val="317FCD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7" name="Text Box 49"/>
          <p:cNvSpPr txBox="1">
            <a:spLocks noChangeArrowheads="1"/>
          </p:cNvSpPr>
          <p:nvPr/>
        </p:nvSpPr>
        <p:spPr bwMode="auto">
          <a:xfrm>
            <a:off x="3733800" y="3957638"/>
            <a:ext cx="12112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317FCD"/>
                </a:solidFill>
                <a:latin typeface="Arial" charset="0"/>
                <a:cs typeface="Arial" charset="0"/>
              </a:rPr>
              <a:t>Range</a:t>
            </a:r>
          </a:p>
        </p:txBody>
      </p:sp>
      <p:sp>
        <p:nvSpPr>
          <p:cNvPr id="48" name="Text Box 39"/>
          <p:cNvSpPr txBox="1">
            <a:spLocks noChangeArrowheads="1"/>
          </p:cNvSpPr>
          <p:nvPr/>
        </p:nvSpPr>
        <p:spPr bwMode="auto">
          <a:xfrm>
            <a:off x="1955800" y="4100513"/>
            <a:ext cx="11795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latin typeface="Arial" charset="0"/>
                <a:cs typeface="Arial" charset="0"/>
              </a:rPr>
              <a:t>[</a:t>
            </a:r>
            <a:r>
              <a:rPr lang="en-US">
                <a:latin typeface="Arial" charset="0"/>
                <a:cs typeface="Arial" charset="0"/>
              </a:rPr>
              <a:t>–</a:t>
            </a:r>
            <a:r>
              <a:rPr lang="en-US" sz="2800">
                <a:latin typeface="Arial" charset="0"/>
                <a:cs typeface="Arial" charset="0"/>
              </a:rPr>
              <a:t>3, 4]</a:t>
            </a:r>
          </a:p>
        </p:txBody>
      </p:sp>
      <p:sp>
        <p:nvSpPr>
          <p:cNvPr id="49" name="Text Box 45"/>
          <p:cNvSpPr txBox="1">
            <a:spLocks noChangeArrowheads="1"/>
          </p:cNvSpPr>
          <p:nvPr/>
        </p:nvSpPr>
        <p:spPr bwMode="auto">
          <a:xfrm>
            <a:off x="1600200" y="4767263"/>
            <a:ext cx="1371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latin typeface="Arial" charset="0"/>
                <a:cs typeface="Arial" charset="0"/>
              </a:rPr>
              <a:t>[</a:t>
            </a:r>
            <a:r>
              <a:rPr lang="en-US">
                <a:latin typeface="Arial" charset="0"/>
                <a:cs typeface="Arial" charset="0"/>
              </a:rPr>
              <a:t>–</a:t>
            </a:r>
            <a:r>
              <a:rPr lang="en-US" sz="2800">
                <a:latin typeface="Arial" charset="0"/>
                <a:cs typeface="Arial" charset="0"/>
              </a:rPr>
              <a:t>4, 2]</a:t>
            </a:r>
          </a:p>
        </p:txBody>
      </p:sp>
      <p:sp>
        <p:nvSpPr>
          <p:cNvPr id="51" name="Rectangle 53"/>
          <p:cNvSpPr>
            <a:spLocks noChangeArrowheads="1"/>
          </p:cNvSpPr>
          <p:nvPr/>
        </p:nvSpPr>
        <p:spPr bwMode="auto">
          <a:xfrm>
            <a:off x="11113" y="604838"/>
            <a:ext cx="91328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00B0F0"/>
                </a:solidFill>
                <a:cs typeface="Times New Roman" pitchFamily="18" charset="0"/>
              </a:rPr>
              <a:t>Domain and Range from Graphs</a:t>
            </a:r>
            <a:endParaRPr lang="en-US" sz="2800" b="1">
              <a:solidFill>
                <a:srgbClr val="00B0F0"/>
              </a:solidFill>
            </a:endParaRPr>
          </a:p>
        </p:txBody>
      </p:sp>
      <p:sp>
        <p:nvSpPr>
          <p:cNvPr id="52" name="Rectangle 3"/>
          <p:cNvSpPr txBox="1">
            <a:spLocks noChangeArrowheads="1"/>
          </p:cNvSpPr>
          <p:nvPr/>
        </p:nvSpPr>
        <p:spPr bwMode="auto">
          <a:xfrm>
            <a:off x="-11113" y="0"/>
            <a:ext cx="9144001" cy="533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800" b="1" dirty="0">
                <a:latin typeface="Arial" charset="0"/>
                <a:cs typeface="Arial" charset="0"/>
              </a:rPr>
              <a:t>3.5 – Introduction to Functions</a:t>
            </a:r>
          </a:p>
        </p:txBody>
      </p:sp>
    </p:spTree>
    <p:extLst>
      <p:ext uri="{BB962C8B-B14F-4D97-AF65-F5344CB8AC3E}">
        <p14:creationId xmlns:p14="http://schemas.microsoft.com/office/powerpoint/2010/main" val="34505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 animBg="1"/>
      <p:bldP spid="40" grpId="0" animBg="1"/>
      <p:bldP spid="41" grpId="0" animBg="1"/>
      <p:bldP spid="42" grpId="0"/>
      <p:bldP spid="43" grpId="0"/>
      <p:bldP spid="44" grpId="0" animBg="1"/>
      <p:bldP spid="45" grpId="0" animBg="1"/>
      <p:bldP spid="46" grpId="0" animBg="1"/>
      <p:bldP spid="47" grpId="0"/>
      <p:bldP spid="48" grpId="0"/>
      <p:bldP spid="4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855bedaa-2d60-480d-81e4-75fe5881734a">PCSDDOC-1573500842-1117126</_dlc_DocId>
    <_dlc_DocIdUrl xmlns="855bedaa-2d60-480d-81e4-75fe5881734a">
      <Url>https://pauldingcountyschool.sharepoint.com/sites/DocumentCenter/_layouts/15/DocIdRedir.aspx?ID=PCSDDOC-1573500842-1117126</Url>
      <Description>PCSDDOC-1573500842-1117126</Description>
    </_dlc_DocIdUrl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DF300C9C16D545A9D3481395BEAA0E" ma:contentTypeVersion="9" ma:contentTypeDescription="Create a new document." ma:contentTypeScope="" ma:versionID="edb51d8c62d6ee8ccfd161ff652f7964">
  <xsd:schema xmlns:xsd="http://www.w3.org/2001/XMLSchema" xmlns:xs="http://www.w3.org/2001/XMLSchema" xmlns:p="http://schemas.microsoft.com/office/2006/metadata/properties" xmlns:ns1="http://schemas.microsoft.com/sharepoint/v3" xmlns:ns2="855bedaa-2d60-480d-81e4-75fe5881734a" xmlns:ns3="89fa53aa-3fbc-4de2-8906-89361990ec1a" targetNamespace="http://schemas.microsoft.com/office/2006/metadata/properties" ma:root="true" ma:fieldsID="49ebefbb6d799475182e711bf803e5c0" ns1:_="" ns2:_="" ns3:_="">
    <xsd:import namespace="http://schemas.microsoft.com/sharepoint/v3"/>
    <xsd:import namespace="855bedaa-2d60-480d-81e4-75fe5881734a"/>
    <xsd:import namespace="89fa53aa-3fbc-4de2-8906-89361990ec1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5bedaa-2d60-480d-81e4-75fe5881734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fa53aa-3fbc-4de2-8906-89361990ec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7" nillable="true" ma:displayName="MediaServiceLocation" ma:description="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2D42CB-38BC-4679-A81A-A2A080051652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89fa53aa-3fbc-4de2-8906-89361990ec1a"/>
    <ds:schemaRef ds:uri="http://purl.org/dc/terms/"/>
    <ds:schemaRef ds:uri="http://schemas.openxmlformats.org/package/2006/metadata/core-properties"/>
    <ds:schemaRef ds:uri="855bedaa-2d60-480d-81e4-75fe5881734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A4E21F2-2539-42A2-8A6E-B60C3439E0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55bedaa-2d60-480d-81e4-75fe5881734a"/>
    <ds:schemaRef ds:uri="89fa53aa-3fbc-4de2-8906-89361990ec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58346CA-748E-49CD-B60C-4D6E44F1F8E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A117D01C-1D27-40AB-8B8B-B99B63EFC6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681</Words>
  <Application>Microsoft Office PowerPoint</Application>
  <PresentationFormat>On-screen Show (4:3)</PresentationFormat>
  <Paragraphs>240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ＭＳ Ｐゴシック</vt:lpstr>
      <vt:lpstr>Arial</vt:lpstr>
      <vt:lpstr>Calibri</vt:lpstr>
      <vt:lpstr>Symbol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</dc:creator>
  <cp:lastModifiedBy>Alecia N. Harris</cp:lastModifiedBy>
  <cp:revision>5</cp:revision>
  <dcterms:created xsi:type="dcterms:W3CDTF">2013-09-23T21:54:56Z</dcterms:created>
  <dcterms:modified xsi:type="dcterms:W3CDTF">2017-11-27T19:39:32Z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25da54ba-8d45-45ac-9ea1-05adc970647e</vt:lpwstr>
  </property>
  <property fmtid="{D5CDD505-2E9C-101B-9397-08002B2CF9AE}" pid="3" name="ContentTypeId">
    <vt:lpwstr>0x0101008BDF300C9C16D545A9D3481395BEAA0E</vt:lpwstr>
  </property>
</Properties>
</file>